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91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45F74-19D6-4EE2-83C4-695B33EC840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E434884-53A5-4B77-87B0-57F54B25444E}">
      <dgm:prSet custT="1"/>
      <dgm:spPr/>
      <dgm:t>
        <a:bodyPr/>
        <a:lstStyle/>
        <a:p>
          <a:r>
            <a:rPr lang="en-US" sz="2000" dirty="0"/>
            <a:t>Break-even level output is the quantity that must be produced/sold for total revenue to equal costs (also known as break-even point</a:t>
          </a:r>
          <a:r>
            <a:rPr lang="en-US" sz="500" dirty="0"/>
            <a:t>).</a:t>
          </a:r>
        </a:p>
      </dgm:t>
    </dgm:pt>
    <dgm:pt modelId="{CB20025E-7240-4D9F-89CA-F9A902DF19FA}" type="parTrans" cxnId="{32A995B6-B3CF-4FCD-B763-BF555AE74D3E}">
      <dgm:prSet/>
      <dgm:spPr/>
      <dgm:t>
        <a:bodyPr/>
        <a:lstStyle/>
        <a:p>
          <a:endParaRPr lang="en-US"/>
        </a:p>
      </dgm:t>
    </dgm:pt>
    <dgm:pt modelId="{C4068DE3-9F23-49F9-909F-6525E268AB62}" type="sibTrans" cxnId="{32A995B6-B3CF-4FCD-B763-BF555AE74D3E}">
      <dgm:prSet/>
      <dgm:spPr/>
      <dgm:t>
        <a:bodyPr/>
        <a:lstStyle/>
        <a:p>
          <a:endParaRPr lang="en-US"/>
        </a:p>
      </dgm:t>
    </dgm:pt>
    <dgm:pt modelId="{6C48A773-D0AD-4A76-953B-948483D2EF9D}">
      <dgm:prSet custT="1"/>
      <dgm:spPr/>
      <dgm:t>
        <a:bodyPr/>
        <a:lstStyle/>
        <a:p>
          <a:r>
            <a:rPr lang="en-US" sz="2000" dirty="0"/>
            <a:t>Break-even charts are graphs which show how costs and revenue of a business change with sales. They show the level of sales the business must make in order to break-even.</a:t>
          </a:r>
        </a:p>
        <a:p>
          <a:r>
            <a:rPr lang="en-US" sz="2000" dirty="0"/>
            <a:t>The break-even point is the level of sales at which </a:t>
          </a:r>
          <a:r>
            <a:rPr lang="en-US" sz="2000"/>
            <a:t>total costs-total </a:t>
          </a:r>
          <a:r>
            <a:rPr lang="en-US" sz="2000" dirty="0"/>
            <a:t>revenue </a:t>
          </a:r>
        </a:p>
      </dgm:t>
    </dgm:pt>
    <dgm:pt modelId="{7C9F3AE4-E6E0-480D-9DE4-0B699F78FCA6}" type="parTrans" cxnId="{0F71A920-89FB-4682-900C-2B96FE889AF2}">
      <dgm:prSet/>
      <dgm:spPr/>
      <dgm:t>
        <a:bodyPr/>
        <a:lstStyle/>
        <a:p>
          <a:endParaRPr lang="en-US"/>
        </a:p>
      </dgm:t>
    </dgm:pt>
    <dgm:pt modelId="{7FB6BEFB-C7F3-445F-9964-6B9FD62352CA}" type="sibTrans" cxnId="{0F71A920-89FB-4682-900C-2B96FE889AF2}">
      <dgm:prSet/>
      <dgm:spPr/>
      <dgm:t>
        <a:bodyPr/>
        <a:lstStyle/>
        <a:p>
          <a:endParaRPr lang="en-US"/>
        </a:p>
      </dgm:t>
    </dgm:pt>
    <dgm:pt modelId="{25BEDAE2-1563-4B59-8393-9D79E525EFC4}">
      <dgm:prSet custT="1"/>
      <dgm:spPr/>
      <dgm:t>
        <a:bodyPr/>
        <a:lstStyle/>
        <a:p>
          <a:r>
            <a:rPr lang="en-US" sz="2000" dirty="0"/>
            <a:t>The revenue of a business is the income during a period of time from the sale of goods and services. Total revenue=quantity sold*price. </a:t>
          </a:r>
        </a:p>
      </dgm:t>
    </dgm:pt>
    <dgm:pt modelId="{5D9FB520-D11C-4365-B56C-34980F33B2F1}" type="parTrans" cxnId="{02B32509-A698-402C-8E01-8B978AA95B6D}">
      <dgm:prSet/>
      <dgm:spPr/>
      <dgm:t>
        <a:bodyPr/>
        <a:lstStyle/>
        <a:p>
          <a:endParaRPr lang="en-US"/>
        </a:p>
      </dgm:t>
    </dgm:pt>
    <dgm:pt modelId="{019F56F0-54BA-4C1E-96B7-002DCA156F8E}" type="sibTrans" cxnId="{02B32509-A698-402C-8E01-8B978AA95B6D}">
      <dgm:prSet/>
      <dgm:spPr/>
      <dgm:t>
        <a:bodyPr/>
        <a:lstStyle/>
        <a:p>
          <a:endParaRPr lang="en-US"/>
        </a:p>
      </dgm:t>
    </dgm:pt>
    <dgm:pt modelId="{F8E20B86-3B8A-49EF-9345-3DF6EB44E6DF}" type="pres">
      <dgm:prSet presAssocID="{88E45F74-19D6-4EE2-83C4-695B33EC8401}" presName="linear" presStyleCnt="0">
        <dgm:presLayoutVars>
          <dgm:animLvl val="lvl"/>
          <dgm:resizeHandles val="exact"/>
        </dgm:presLayoutVars>
      </dgm:prSet>
      <dgm:spPr/>
    </dgm:pt>
    <dgm:pt modelId="{5C18F55E-CA27-46A2-8CBF-448D2857F992}" type="pres">
      <dgm:prSet presAssocID="{BE434884-53A5-4B77-87B0-57F54B25444E}" presName="parentText" presStyleLbl="node1" presStyleIdx="0" presStyleCnt="3">
        <dgm:presLayoutVars>
          <dgm:chMax val="0"/>
          <dgm:bulletEnabled val="1"/>
        </dgm:presLayoutVars>
      </dgm:prSet>
      <dgm:spPr/>
    </dgm:pt>
    <dgm:pt modelId="{0A8E3EC4-2EDB-436A-8C47-E21CB80486CA}" type="pres">
      <dgm:prSet presAssocID="{C4068DE3-9F23-49F9-909F-6525E268AB62}" presName="spacer" presStyleCnt="0"/>
      <dgm:spPr/>
    </dgm:pt>
    <dgm:pt modelId="{F28FFBD7-94A9-48C6-A262-BA9C4EAC5067}" type="pres">
      <dgm:prSet presAssocID="{6C48A773-D0AD-4A76-953B-948483D2EF9D}" presName="parentText" presStyleLbl="node1" presStyleIdx="1" presStyleCnt="3">
        <dgm:presLayoutVars>
          <dgm:chMax val="0"/>
          <dgm:bulletEnabled val="1"/>
        </dgm:presLayoutVars>
      </dgm:prSet>
      <dgm:spPr/>
    </dgm:pt>
    <dgm:pt modelId="{5746D001-1505-4271-AB13-AFF1D267E1AD}" type="pres">
      <dgm:prSet presAssocID="{7FB6BEFB-C7F3-445F-9964-6B9FD62352CA}" presName="spacer" presStyleCnt="0"/>
      <dgm:spPr/>
    </dgm:pt>
    <dgm:pt modelId="{85DB8CF3-14B2-46E3-8500-C44D63211397}" type="pres">
      <dgm:prSet presAssocID="{25BEDAE2-1563-4B59-8393-9D79E525EFC4}" presName="parentText" presStyleLbl="node1" presStyleIdx="2" presStyleCnt="3">
        <dgm:presLayoutVars>
          <dgm:chMax val="0"/>
          <dgm:bulletEnabled val="1"/>
        </dgm:presLayoutVars>
      </dgm:prSet>
      <dgm:spPr/>
    </dgm:pt>
  </dgm:ptLst>
  <dgm:cxnLst>
    <dgm:cxn modelId="{5B818304-A098-4326-BDD9-EAC36EDBCA2E}" type="presOf" srcId="{BE434884-53A5-4B77-87B0-57F54B25444E}" destId="{5C18F55E-CA27-46A2-8CBF-448D2857F992}" srcOrd="0" destOrd="0" presId="urn:microsoft.com/office/officeart/2005/8/layout/vList2"/>
    <dgm:cxn modelId="{02B32509-A698-402C-8E01-8B978AA95B6D}" srcId="{88E45F74-19D6-4EE2-83C4-695B33EC8401}" destId="{25BEDAE2-1563-4B59-8393-9D79E525EFC4}" srcOrd="2" destOrd="0" parTransId="{5D9FB520-D11C-4365-B56C-34980F33B2F1}" sibTransId="{019F56F0-54BA-4C1E-96B7-002DCA156F8E}"/>
    <dgm:cxn modelId="{4915871D-A33E-4978-90E4-428836DA3CAA}" type="presOf" srcId="{88E45F74-19D6-4EE2-83C4-695B33EC8401}" destId="{F8E20B86-3B8A-49EF-9345-3DF6EB44E6DF}" srcOrd="0" destOrd="0" presId="urn:microsoft.com/office/officeart/2005/8/layout/vList2"/>
    <dgm:cxn modelId="{0F71A920-89FB-4682-900C-2B96FE889AF2}" srcId="{88E45F74-19D6-4EE2-83C4-695B33EC8401}" destId="{6C48A773-D0AD-4A76-953B-948483D2EF9D}" srcOrd="1" destOrd="0" parTransId="{7C9F3AE4-E6E0-480D-9DE4-0B699F78FCA6}" sibTransId="{7FB6BEFB-C7F3-445F-9964-6B9FD62352CA}"/>
    <dgm:cxn modelId="{9FDFFC81-91D2-4543-967D-65AEEFC02CDF}" type="presOf" srcId="{6C48A773-D0AD-4A76-953B-948483D2EF9D}" destId="{F28FFBD7-94A9-48C6-A262-BA9C4EAC5067}" srcOrd="0" destOrd="0" presId="urn:microsoft.com/office/officeart/2005/8/layout/vList2"/>
    <dgm:cxn modelId="{672E2A9B-40B2-4ED2-B15D-1C313CB0C7C1}" type="presOf" srcId="{25BEDAE2-1563-4B59-8393-9D79E525EFC4}" destId="{85DB8CF3-14B2-46E3-8500-C44D63211397}" srcOrd="0" destOrd="0" presId="urn:microsoft.com/office/officeart/2005/8/layout/vList2"/>
    <dgm:cxn modelId="{32A995B6-B3CF-4FCD-B763-BF555AE74D3E}" srcId="{88E45F74-19D6-4EE2-83C4-695B33EC8401}" destId="{BE434884-53A5-4B77-87B0-57F54B25444E}" srcOrd="0" destOrd="0" parTransId="{CB20025E-7240-4D9F-89CA-F9A902DF19FA}" sibTransId="{C4068DE3-9F23-49F9-909F-6525E268AB62}"/>
    <dgm:cxn modelId="{3CAFBCE8-B5C5-4B5A-9D3C-653BB9D73B31}" type="presParOf" srcId="{F8E20B86-3B8A-49EF-9345-3DF6EB44E6DF}" destId="{5C18F55E-CA27-46A2-8CBF-448D2857F992}" srcOrd="0" destOrd="0" presId="urn:microsoft.com/office/officeart/2005/8/layout/vList2"/>
    <dgm:cxn modelId="{2EF0A68B-518E-4F3C-9509-E9CEFF8FE689}" type="presParOf" srcId="{F8E20B86-3B8A-49EF-9345-3DF6EB44E6DF}" destId="{0A8E3EC4-2EDB-436A-8C47-E21CB80486CA}" srcOrd="1" destOrd="0" presId="urn:microsoft.com/office/officeart/2005/8/layout/vList2"/>
    <dgm:cxn modelId="{A35F0335-73B1-458C-8332-9D86D76B45F2}" type="presParOf" srcId="{F8E20B86-3B8A-49EF-9345-3DF6EB44E6DF}" destId="{F28FFBD7-94A9-48C6-A262-BA9C4EAC5067}" srcOrd="2" destOrd="0" presId="urn:microsoft.com/office/officeart/2005/8/layout/vList2"/>
    <dgm:cxn modelId="{1D64117C-B067-4075-9A68-AB420DF1DFE4}" type="presParOf" srcId="{F8E20B86-3B8A-49EF-9345-3DF6EB44E6DF}" destId="{5746D001-1505-4271-AB13-AFF1D267E1AD}" srcOrd="3" destOrd="0" presId="urn:microsoft.com/office/officeart/2005/8/layout/vList2"/>
    <dgm:cxn modelId="{561943A2-1F24-4607-B465-81994AC65BBD}" type="presParOf" srcId="{F8E20B86-3B8A-49EF-9345-3DF6EB44E6DF}" destId="{85DB8CF3-14B2-46E3-8500-C44D632113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8F55E-CA27-46A2-8CBF-448D2857F992}">
      <dsp:nvSpPr>
        <dsp:cNvPr id="0" name=""/>
        <dsp:cNvSpPr/>
      </dsp:nvSpPr>
      <dsp:spPr>
        <a:xfrm>
          <a:off x="0" y="1211"/>
          <a:ext cx="5641974" cy="16315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Break-even level output is the quantity that must be produced/sold for total revenue to equal costs (also known as break-even point</a:t>
          </a:r>
          <a:r>
            <a:rPr lang="en-US" sz="500" kern="1200" dirty="0"/>
            <a:t>).</a:t>
          </a:r>
        </a:p>
      </dsp:txBody>
      <dsp:txXfrm>
        <a:off x="79647" y="80858"/>
        <a:ext cx="5482680" cy="1472280"/>
      </dsp:txXfrm>
    </dsp:sp>
    <dsp:sp modelId="{F28FFBD7-94A9-48C6-A262-BA9C4EAC5067}">
      <dsp:nvSpPr>
        <dsp:cNvPr id="0" name=""/>
        <dsp:cNvSpPr/>
      </dsp:nvSpPr>
      <dsp:spPr>
        <a:xfrm>
          <a:off x="0" y="1644837"/>
          <a:ext cx="5641974" cy="1631574"/>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Break-even charts are graphs which show how costs and revenue of a business change with sales. They show the level of sales the business must make in order to break-even.</a:t>
          </a:r>
        </a:p>
        <a:p>
          <a:pPr marL="0" lvl="0" indent="0" algn="l" defTabSz="889000">
            <a:lnSpc>
              <a:spcPct val="90000"/>
            </a:lnSpc>
            <a:spcBef>
              <a:spcPct val="0"/>
            </a:spcBef>
            <a:spcAft>
              <a:spcPct val="35000"/>
            </a:spcAft>
            <a:buNone/>
          </a:pPr>
          <a:r>
            <a:rPr lang="en-US" sz="2000" kern="1200" dirty="0"/>
            <a:t>The break-even point is the level of sales at which </a:t>
          </a:r>
          <a:r>
            <a:rPr lang="en-US" sz="2000" kern="1200"/>
            <a:t>total costs-total </a:t>
          </a:r>
          <a:r>
            <a:rPr lang="en-US" sz="2000" kern="1200" dirty="0"/>
            <a:t>revenue </a:t>
          </a:r>
        </a:p>
      </dsp:txBody>
      <dsp:txXfrm>
        <a:off x="79647" y="1724484"/>
        <a:ext cx="5482680" cy="1472280"/>
      </dsp:txXfrm>
    </dsp:sp>
    <dsp:sp modelId="{85DB8CF3-14B2-46E3-8500-C44D63211397}">
      <dsp:nvSpPr>
        <dsp:cNvPr id="0" name=""/>
        <dsp:cNvSpPr/>
      </dsp:nvSpPr>
      <dsp:spPr>
        <a:xfrm>
          <a:off x="0" y="3288463"/>
          <a:ext cx="5641974" cy="163157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revenue of a business is the income during a period of time from the sale of goods and services. Total revenue=quantity sold*price. </a:t>
          </a:r>
        </a:p>
      </dsp:txBody>
      <dsp:txXfrm>
        <a:off x="79647" y="3368110"/>
        <a:ext cx="5482680" cy="1472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004D0CB-9C49-4D22-AECE-E0B14B12D02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F68CC-1886-40B6-A3BA-9685DA283E3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48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04D0CB-9C49-4D22-AECE-E0B14B12D02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39239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04D0CB-9C49-4D22-AECE-E0B14B12D02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F68CC-1886-40B6-A3BA-9685DA283E3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8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04D0CB-9C49-4D22-AECE-E0B14B12D02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338622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4D0CB-9C49-4D22-AECE-E0B14B12D02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F68CC-1886-40B6-A3BA-9685DA283E3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52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04D0CB-9C49-4D22-AECE-E0B14B12D02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87104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04D0CB-9C49-4D22-AECE-E0B14B12D029}"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207208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04D0CB-9C49-4D22-AECE-E0B14B12D029}"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245135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4D0CB-9C49-4D22-AECE-E0B14B12D029}"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892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4D0CB-9C49-4D22-AECE-E0B14B12D02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F68CC-1886-40B6-A3BA-9685DA283E3D}" type="slidenum">
              <a:rPr lang="en-US" smtClean="0"/>
              <a:t>‹#›</a:t>
            </a:fld>
            <a:endParaRPr lang="en-US"/>
          </a:p>
        </p:txBody>
      </p:sp>
    </p:spTree>
    <p:extLst>
      <p:ext uri="{BB962C8B-B14F-4D97-AF65-F5344CB8AC3E}">
        <p14:creationId xmlns:p14="http://schemas.microsoft.com/office/powerpoint/2010/main" val="372837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4D0CB-9C49-4D22-AECE-E0B14B12D02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F68CC-1886-40B6-A3BA-9685DA283E3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67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004D0CB-9C49-4D22-AECE-E0B14B12D029}" type="datetimeFigureOut">
              <a:rPr lang="en-US" smtClean="0"/>
              <a:t>12/21/2021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7F68CC-1886-40B6-A3BA-9685DA283E3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981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A65F-145E-4F8A-A037-90A51D64997B}"/>
              </a:ext>
            </a:extLst>
          </p:cNvPr>
          <p:cNvSpPr>
            <a:spLocks noGrp="1"/>
          </p:cNvSpPr>
          <p:nvPr>
            <p:ph type="ctrTitle"/>
          </p:nvPr>
        </p:nvSpPr>
        <p:spPr/>
        <p:txBody>
          <a:bodyPr/>
          <a:lstStyle/>
          <a:p>
            <a:r>
              <a:rPr lang="en-US" dirty="0"/>
              <a:t>Costs, scale of production and break-even analysis</a:t>
            </a:r>
          </a:p>
        </p:txBody>
      </p:sp>
      <p:sp>
        <p:nvSpPr>
          <p:cNvPr id="3" name="Subtitle 2">
            <a:extLst>
              <a:ext uri="{FF2B5EF4-FFF2-40B4-BE49-F238E27FC236}">
                <a16:creationId xmlns:a16="http://schemas.microsoft.com/office/drawing/2014/main" id="{852A5B1E-4A7A-4724-80B5-9FFCEE741CBF}"/>
              </a:ext>
            </a:extLst>
          </p:cNvPr>
          <p:cNvSpPr>
            <a:spLocks noGrp="1"/>
          </p:cNvSpPr>
          <p:nvPr>
            <p:ph type="subTitle" idx="1"/>
          </p:nvPr>
        </p:nvSpPr>
        <p:spPr/>
        <p:txBody>
          <a:bodyPr/>
          <a:lstStyle/>
          <a:p>
            <a:r>
              <a:rPr lang="en-US" dirty="0"/>
              <a:t>By Sarah </a:t>
            </a:r>
            <a:r>
              <a:rPr lang="en-US" dirty="0" err="1"/>
              <a:t>Azhar</a:t>
            </a:r>
            <a:endParaRPr lang="en-US" dirty="0"/>
          </a:p>
        </p:txBody>
      </p:sp>
    </p:spTree>
    <p:extLst>
      <p:ext uri="{BB962C8B-B14F-4D97-AF65-F5344CB8AC3E}">
        <p14:creationId xmlns:p14="http://schemas.microsoft.com/office/powerpoint/2010/main" val="122488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AFD3DBD8-4507-471C-91BA-B8832BD16067}"/>
              </a:ext>
            </a:extLst>
          </p:cNvPr>
          <p:cNvPicPr>
            <a:picLocks noChangeAspect="1"/>
          </p:cNvPicPr>
          <p:nvPr/>
        </p:nvPicPr>
        <p:blipFill rotWithShape="1">
          <a:blip r:embed="rId2">
            <a:alphaModFix amt="25000"/>
          </a:blip>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97918D61-746B-4412-885B-56C5BD23A1F1}"/>
              </a:ext>
            </a:extLst>
          </p:cNvPr>
          <p:cNvSpPr>
            <a:spLocks noGrp="1"/>
          </p:cNvSpPr>
          <p:nvPr>
            <p:ph type="title"/>
          </p:nvPr>
        </p:nvSpPr>
        <p:spPr>
          <a:xfrm>
            <a:off x="1024128" y="585216"/>
            <a:ext cx="9720072" cy="1499616"/>
          </a:xfrm>
        </p:spPr>
        <p:txBody>
          <a:bodyPr>
            <a:normAutofit/>
          </a:bodyPr>
          <a:lstStyle/>
          <a:p>
            <a:r>
              <a:rPr lang="en-US" dirty="0">
                <a:solidFill>
                  <a:srgbClr val="FFFFFF"/>
                </a:solidFill>
              </a:rPr>
              <a:t>Uses of break-even charts</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8754C5-C62B-45B1-B460-ACC0E97BE618}"/>
              </a:ext>
            </a:extLst>
          </p:cNvPr>
          <p:cNvSpPr>
            <a:spLocks noGrp="1"/>
          </p:cNvSpPr>
          <p:nvPr>
            <p:ph idx="1"/>
          </p:nvPr>
        </p:nvSpPr>
        <p:spPr>
          <a:xfrm>
            <a:off x="1024128" y="2286000"/>
            <a:ext cx="9720073" cy="4023360"/>
          </a:xfrm>
        </p:spPr>
        <p:txBody>
          <a:bodyPr>
            <a:normAutofit/>
          </a:bodyPr>
          <a:lstStyle/>
          <a:p>
            <a:pPr marL="0" indent="0">
              <a:buNone/>
            </a:pPr>
            <a:r>
              <a:rPr lang="en-US" u="sng" dirty="0">
                <a:solidFill>
                  <a:srgbClr val="FFFFFF"/>
                </a:solidFill>
              </a:rPr>
              <a:t>Advantages of break-even charts</a:t>
            </a:r>
          </a:p>
          <a:p>
            <a:pPr>
              <a:buFont typeface="Arial" panose="020B0604020202020204" pitchFamily="34" charset="0"/>
              <a:buChar char="•"/>
            </a:pPr>
            <a:r>
              <a:rPr lang="en-US" dirty="0">
                <a:solidFill>
                  <a:srgbClr val="FFFFFF"/>
                </a:solidFill>
              </a:rPr>
              <a:t>Managers are able to read off from the graph the expected profit or loss to be made at any level of output.</a:t>
            </a:r>
          </a:p>
          <a:p>
            <a:pPr>
              <a:buFont typeface="Arial" panose="020B0604020202020204" pitchFamily="34" charset="0"/>
              <a:buChar char="•"/>
            </a:pPr>
            <a:r>
              <a:rPr lang="en-US" dirty="0">
                <a:solidFill>
                  <a:srgbClr val="FFFFFF"/>
                </a:solidFill>
              </a:rPr>
              <a:t>The impact of profit and loss of certain business decisions can also be shown by redrawing the graph.</a:t>
            </a:r>
          </a:p>
          <a:p>
            <a:pPr>
              <a:buFont typeface="Arial" panose="020B0604020202020204" pitchFamily="34" charset="0"/>
              <a:buChar char="•"/>
            </a:pPr>
            <a:r>
              <a:rPr lang="en-US" dirty="0">
                <a:solidFill>
                  <a:srgbClr val="FFFFFF"/>
                </a:solidFill>
              </a:rPr>
              <a:t>The break-even chart can also be used to show the margin of safety-the amount by which sales exceed the break-even point</a:t>
            </a:r>
          </a:p>
          <a:p>
            <a:pPr>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40696862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AFD3DBD8-4507-471C-91BA-B8832BD16067}"/>
              </a:ext>
            </a:extLst>
          </p:cNvPr>
          <p:cNvPicPr>
            <a:picLocks noChangeAspect="1"/>
          </p:cNvPicPr>
          <p:nvPr/>
        </p:nvPicPr>
        <p:blipFill rotWithShape="1">
          <a:blip r:embed="rId2">
            <a:alphaModFix amt="25000"/>
          </a:blip>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97918D61-746B-4412-885B-56C5BD23A1F1}"/>
              </a:ext>
            </a:extLst>
          </p:cNvPr>
          <p:cNvSpPr>
            <a:spLocks noGrp="1"/>
          </p:cNvSpPr>
          <p:nvPr>
            <p:ph type="title"/>
          </p:nvPr>
        </p:nvSpPr>
        <p:spPr>
          <a:xfrm>
            <a:off x="1024128" y="585216"/>
            <a:ext cx="9720072" cy="1499616"/>
          </a:xfrm>
        </p:spPr>
        <p:txBody>
          <a:bodyPr>
            <a:normAutofit/>
          </a:bodyPr>
          <a:lstStyle/>
          <a:p>
            <a:r>
              <a:rPr lang="en-US" dirty="0">
                <a:solidFill>
                  <a:srgbClr val="FFFFFF"/>
                </a:solidFill>
              </a:rPr>
              <a:t>Uses of break-even charts</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8754C5-C62B-45B1-B460-ACC0E97BE618}"/>
              </a:ext>
            </a:extLst>
          </p:cNvPr>
          <p:cNvSpPr>
            <a:spLocks noGrp="1"/>
          </p:cNvSpPr>
          <p:nvPr>
            <p:ph idx="1"/>
          </p:nvPr>
        </p:nvSpPr>
        <p:spPr>
          <a:xfrm>
            <a:off x="1024128" y="2286000"/>
            <a:ext cx="9720073" cy="4023360"/>
          </a:xfrm>
        </p:spPr>
        <p:txBody>
          <a:bodyPr>
            <a:normAutofit/>
          </a:bodyPr>
          <a:lstStyle/>
          <a:p>
            <a:pPr marL="0" indent="0">
              <a:buNone/>
            </a:pPr>
            <a:r>
              <a:rPr lang="en-US" u="sng" dirty="0">
                <a:solidFill>
                  <a:srgbClr val="FFFFFF"/>
                </a:solidFill>
              </a:rPr>
              <a:t>Limitations of break-even charts</a:t>
            </a:r>
          </a:p>
          <a:p>
            <a:pPr>
              <a:buFont typeface="Arial" panose="020B0604020202020204" pitchFamily="34" charset="0"/>
              <a:buChar char="•"/>
            </a:pPr>
            <a:r>
              <a:rPr lang="en-US" dirty="0">
                <a:solidFill>
                  <a:srgbClr val="FFFFFF"/>
                </a:solidFill>
              </a:rPr>
              <a:t>Break-even are constructed assuming that all goods produced by the firm are actually sold.</a:t>
            </a:r>
          </a:p>
          <a:p>
            <a:pPr>
              <a:buFont typeface="Arial" panose="020B0604020202020204" pitchFamily="34" charset="0"/>
              <a:buChar char="•"/>
            </a:pPr>
            <a:r>
              <a:rPr lang="en-US" dirty="0">
                <a:solidFill>
                  <a:srgbClr val="FFFFFF"/>
                </a:solidFill>
              </a:rPr>
              <a:t>Fixed costs only remain constant if the scale of production does not change.</a:t>
            </a:r>
          </a:p>
          <a:p>
            <a:pPr>
              <a:buFont typeface="Arial" panose="020B0604020202020204" pitchFamily="34" charset="0"/>
              <a:buChar char="•"/>
            </a:pPr>
            <a:r>
              <a:rPr lang="en-US" dirty="0">
                <a:solidFill>
                  <a:srgbClr val="FFFFFF"/>
                </a:solidFill>
              </a:rPr>
              <a:t>Break-even charts concentrate on the break-even point of production, but there are many other aspects of operations of a business which need to be analyzed by managers.</a:t>
            </a:r>
          </a:p>
          <a:p>
            <a:pPr>
              <a:buFont typeface="Arial" panose="020B0604020202020204" pitchFamily="34" charset="0"/>
              <a:buChar char="•"/>
            </a:pPr>
            <a:r>
              <a:rPr lang="en-US" dirty="0">
                <a:solidFill>
                  <a:srgbClr val="FFFFFF"/>
                </a:solidFill>
              </a:rPr>
              <a:t>The simple charts used in this section have assumed that costs and revenues can be drawn with straight lines. This will not often be the case!</a:t>
            </a:r>
          </a:p>
          <a:p>
            <a:pPr>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8572227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AFD3DBD8-4507-471C-91BA-B8832BD16067}"/>
              </a:ext>
            </a:extLst>
          </p:cNvPr>
          <p:cNvPicPr>
            <a:picLocks noChangeAspect="1"/>
          </p:cNvPicPr>
          <p:nvPr/>
        </p:nvPicPr>
        <p:blipFill rotWithShape="1">
          <a:blip r:embed="rId2">
            <a:alphaModFix amt="25000"/>
          </a:blip>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97918D61-746B-4412-885B-56C5BD23A1F1}"/>
              </a:ext>
            </a:extLst>
          </p:cNvPr>
          <p:cNvSpPr>
            <a:spLocks noGrp="1"/>
          </p:cNvSpPr>
          <p:nvPr>
            <p:ph type="title"/>
          </p:nvPr>
        </p:nvSpPr>
        <p:spPr>
          <a:xfrm>
            <a:off x="1024128" y="585216"/>
            <a:ext cx="9720072" cy="1499616"/>
          </a:xfrm>
        </p:spPr>
        <p:txBody>
          <a:bodyPr>
            <a:normAutofit/>
          </a:bodyPr>
          <a:lstStyle/>
          <a:p>
            <a:r>
              <a:rPr lang="en-US" dirty="0">
                <a:solidFill>
                  <a:srgbClr val="FFFFFF"/>
                </a:solidFill>
              </a:rPr>
              <a:t>Uses of break-even charts</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1BE7EB51-F202-4FA3-97A1-E192A5576AC8}"/>
              </a:ext>
            </a:extLst>
          </p:cNvPr>
          <p:cNvPicPr>
            <a:picLocks noGrp="1" noChangeAspect="1"/>
          </p:cNvPicPr>
          <p:nvPr>
            <p:ph idx="1"/>
          </p:nvPr>
        </p:nvPicPr>
        <p:blipFill rotWithShape="1">
          <a:blip r:embed="rId3"/>
          <a:srcRect t="15212"/>
          <a:stretch/>
        </p:blipFill>
        <p:spPr>
          <a:xfrm>
            <a:off x="1024128" y="1704783"/>
            <a:ext cx="10405871" cy="4568001"/>
          </a:xfrm>
          <a:prstGeom prst="rect">
            <a:avLst/>
          </a:prstGeom>
        </p:spPr>
      </p:pic>
    </p:spTree>
    <p:extLst>
      <p:ext uri="{BB962C8B-B14F-4D97-AF65-F5344CB8AC3E}">
        <p14:creationId xmlns:p14="http://schemas.microsoft.com/office/powerpoint/2010/main" val="41568821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98D6-1FCC-433A-84BF-3B39232FDBDC}"/>
              </a:ext>
            </a:extLst>
          </p:cNvPr>
          <p:cNvSpPr>
            <a:spLocks noGrp="1"/>
          </p:cNvSpPr>
          <p:nvPr>
            <p:ph type="title"/>
          </p:nvPr>
        </p:nvSpPr>
        <p:spPr>
          <a:xfrm>
            <a:off x="950273" y="570108"/>
            <a:ext cx="9720072" cy="1499616"/>
          </a:xfrm>
        </p:spPr>
        <p:txBody>
          <a:bodyPr/>
          <a:lstStyle/>
          <a:p>
            <a:r>
              <a:rPr lang="en-US" dirty="0"/>
              <a:t>Break-even point: the calculation method</a:t>
            </a:r>
          </a:p>
        </p:txBody>
      </p:sp>
      <p:sp>
        <p:nvSpPr>
          <p:cNvPr id="3" name="Content Placeholder 2">
            <a:extLst>
              <a:ext uri="{FF2B5EF4-FFF2-40B4-BE49-F238E27FC236}">
                <a16:creationId xmlns:a16="http://schemas.microsoft.com/office/drawing/2014/main" id="{859DCB3C-C871-4CDA-A0F6-D09B00BB10C5}"/>
              </a:ext>
            </a:extLst>
          </p:cNvPr>
          <p:cNvSpPr>
            <a:spLocks noGrp="1"/>
          </p:cNvSpPr>
          <p:nvPr>
            <p:ph idx="1"/>
          </p:nvPr>
        </p:nvSpPr>
        <p:spPr/>
        <p:txBody>
          <a:bodyPr/>
          <a:lstStyle/>
          <a:p>
            <a:r>
              <a:rPr lang="en-US" dirty="0"/>
              <a:t>The contribution of a product is its selling price less its variable cost</a:t>
            </a:r>
          </a:p>
        </p:txBody>
      </p:sp>
      <p:sp>
        <p:nvSpPr>
          <p:cNvPr id="6" name="TextBox 5">
            <a:extLst>
              <a:ext uri="{FF2B5EF4-FFF2-40B4-BE49-F238E27FC236}">
                <a16:creationId xmlns:a16="http://schemas.microsoft.com/office/drawing/2014/main" id="{3B170A89-A245-4960-B714-1E9FF9734562}"/>
              </a:ext>
            </a:extLst>
          </p:cNvPr>
          <p:cNvSpPr txBox="1"/>
          <p:nvPr/>
        </p:nvSpPr>
        <p:spPr>
          <a:xfrm>
            <a:off x="1976624" y="2971800"/>
            <a:ext cx="7329267" cy="1077218"/>
          </a:xfrm>
          <a:prstGeom prst="rect">
            <a:avLst/>
          </a:prstGeom>
          <a:solidFill>
            <a:schemeClr val="accent1">
              <a:lumMod val="60000"/>
              <a:lumOff val="40000"/>
            </a:schemeClr>
          </a:solidFill>
        </p:spPr>
        <p:txBody>
          <a:bodyPr wrap="square" rtlCol="0">
            <a:spAutoFit/>
          </a:bodyPr>
          <a:lstStyle/>
          <a:p>
            <a:r>
              <a:rPr lang="en-US" sz="3200" dirty="0"/>
              <a:t>Break-even level of production=Total fixed costs/Contribution per unit</a:t>
            </a:r>
          </a:p>
        </p:txBody>
      </p:sp>
    </p:spTree>
    <p:extLst>
      <p:ext uri="{BB962C8B-B14F-4D97-AF65-F5344CB8AC3E}">
        <p14:creationId xmlns:p14="http://schemas.microsoft.com/office/powerpoint/2010/main" val="125314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40DBB-4DA9-4146-9710-878AB7845159}"/>
              </a:ext>
            </a:extLst>
          </p:cNvPr>
          <p:cNvSpPr>
            <a:spLocks noGrp="1"/>
          </p:cNvSpPr>
          <p:nvPr>
            <p:ph type="title"/>
          </p:nvPr>
        </p:nvSpPr>
        <p:spPr>
          <a:xfrm>
            <a:off x="4542188" y="942449"/>
            <a:ext cx="6681323" cy="1470249"/>
          </a:xfrm>
        </p:spPr>
        <p:txBody>
          <a:bodyPr>
            <a:normAutofit/>
          </a:bodyPr>
          <a:lstStyle/>
          <a:p>
            <a:r>
              <a:rPr lang="en-US" dirty="0"/>
              <a:t>Business Costs</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74D0A8-9165-4E82-AA61-5341226A79AF}"/>
              </a:ext>
            </a:extLst>
          </p:cNvPr>
          <p:cNvSpPr>
            <a:spLocks noGrp="1"/>
          </p:cNvSpPr>
          <p:nvPr>
            <p:ph idx="1"/>
          </p:nvPr>
        </p:nvSpPr>
        <p:spPr>
          <a:xfrm>
            <a:off x="4547043" y="2773885"/>
            <a:ext cx="6676469" cy="3141013"/>
          </a:xfrm>
        </p:spPr>
        <p:txBody>
          <a:bodyPr>
            <a:normAutofit/>
          </a:bodyPr>
          <a:lstStyle/>
          <a:p>
            <a:pPr>
              <a:buFont typeface="Arial" panose="020B0604020202020204" pitchFamily="34" charset="0"/>
              <a:buChar char="•"/>
            </a:pPr>
            <a:r>
              <a:rPr lang="en-US" sz="1500" b="1"/>
              <a:t>Fixed costs </a:t>
            </a:r>
            <a:r>
              <a:rPr lang="en-US" sz="1500"/>
              <a:t>are the costs which do not vary in the short run with the number of items sold or produced. They have to be paid whether the business is making any sales or not. Examples include management salaries or rent paid for property.</a:t>
            </a:r>
          </a:p>
          <a:p>
            <a:pPr>
              <a:buFont typeface="Arial" panose="020B0604020202020204" pitchFamily="34" charset="0"/>
              <a:buChar char="•"/>
            </a:pPr>
            <a:r>
              <a:rPr lang="en-US" sz="1500"/>
              <a:t>Variable costs are costs which vary with the number of items sold or produced. Example of variable costs include material costs, piece-rate labor costs.</a:t>
            </a:r>
          </a:p>
          <a:p>
            <a:pPr>
              <a:buFont typeface="Arial" panose="020B0604020202020204" pitchFamily="34" charset="0"/>
              <a:buChar char="•"/>
            </a:pPr>
            <a:r>
              <a:rPr lang="en-US" sz="1500"/>
              <a:t>Total costs of a business, during a period of time, are all fixed costs added to all variable costs of production.</a:t>
            </a:r>
          </a:p>
          <a:p>
            <a:pPr>
              <a:buFont typeface="Arial" panose="020B0604020202020204" pitchFamily="34" charset="0"/>
              <a:buChar char="•"/>
            </a:pPr>
            <a:r>
              <a:rPr lang="en-US" sz="1500"/>
              <a:t>Average cost per unit is the total cost of production divided by total output sometimes referred to as unit cost. </a:t>
            </a:r>
          </a:p>
          <a:p>
            <a:pPr>
              <a:buFont typeface="Arial" panose="020B0604020202020204" pitchFamily="34" charset="0"/>
              <a:buChar char="•"/>
            </a:pPr>
            <a:r>
              <a:rPr lang="en-US" sz="1500"/>
              <a:t>If the average cost of production and the level of output is known, then total cost can be calculated by multiplying average cost per unit by output. </a:t>
            </a:r>
          </a:p>
          <a:p>
            <a:pPr>
              <a:buFont typeface="Arial" panose="020B0604020202020204" pitchFamily="34" charset="0"/>
              <a:buChar char="•"/>
            </a:pPr>
            <a:endParaRPr lang="en-US" sz="1500"/>
          </a:p>
        </p:txBody>
      </p:sp>
    </p:spTree>
    <p:extLst>
      <p:ext uri="{BB962C8B-B14F-4D97-AF65-F5344CB8AC3E}">
        <p14:creationId xmlns:p14="http://schemas.microsoft.com/office/powerpoint/2010/main" val="31992535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3D00-F2F6-463E-B940-07C20FD59417}"/>
              </a:ext>
            </a:extLst>
          </p:cNvPr>
          <p:cNvSpPr>
            <a:spLocks noGrp="1"/>
          </p:cNvSpPr>
          <p:nvPr>
            <p:ph type="title"/>
          </p:nvPr>
        </p:nvSpPr>
        <p:spPr/>
        <p:txBody>
          <a:bodyPr/>
          <a:lstStyle/>
          <a:p>
            <a:r>
              <a:rPr lang="en-US" dirty="0"/>
              <a:t>Using cost </a:t>
            </a:r>
            <a:r>
              <a:rPr lang="en-US" dirty="0" err="1"/>
              <a:t>datA</a:t>
            </a:r>
            <a:endParaRPr lang="en-US" dirty="0"/>
          </a:p>
        </p:txBody>
      </p:sp>
      <p:sp>
        <p:nvSpPr>
          <p:cNvPr id="3" name="Content Placeholder 2">
            <a:extLst>
              <a:ext uri="{FF2B5EF4-FFF2-40B4-BE49-F238E27FC236}">
                <a16:creationId xmlns:a16="http://schemas.microsoft.com/office/drawing/2014/main" id="{3DCCF01E-BAC2-4ABA-84F8-813EF00940B6}"/>
              </a:ext>
            </a:extLst>
          </p:cNvPr>
          <p:cNvSpPr>
            <a:spLocks noGrp="1"/>
          </p:cNvSpPr>
          <p:nvPr>
            <p:ph idx="1"/>
          </p:nvPr>
        </p:nvSpPr>
        <p:spPr/>
        <p:txBody>
          <a:bodyPr>
            <a:normAutofit lnSpcReduction="10000"/>
          </a:bodyPr>
          <a:lstStyle/>
          <a:p>
            <a:pPr>
              <a:buFont typeface="Arial" panose="020B0604020202020204" pitchFamily="34" charset="0"/>
              <a:buChar char="•"/>
            </a:pPr>
            <a:r>
              <a:rPr lang="en-US" b="1" dirty="0"/>
              <a:t>Setting prices</a:t>
            </a:r>
            <a:r>
              <a:rPr lang="en-US" dirty="0"/>
              <a:t>: If the average cost per unit is not known, the business could charge a price that leads to a loss being made.</a:t>
            </a:r>
          </a:p>
          <a:p>
            <a:pPr>
              <a:buFont typeface="Arial" panose="020B0604020202020204" pitchFamily="34" charset="0"/>
              <a:buChar char="•"/>
            </a:pPr>
            <a:r>
              <a:rPr lang="en-US" b="1" dirty="0"/>
              <a:t>Deciding whether to stop production or continue</a:t>
            </a:r>
            <a:r>
              <a:rPr lang="en-US" dirty="0"/>
              <a:t>: No business wants to continue to make a loss, but the decision to stop making a product will also depend on whether:</a:t>
            </a:r>
          </a:p>
          <a:p>
            <a:pPr marL="0" indent="0">
              <a:buNone/>
            </a:pPr>
            <a:r>
              <a:rPr lang="en-US" dirty="0"/>
              <a:t>     -the product has just been launched on the market-the sales revenue might increase   in future.</a:t>
            </a:r>
          </a:p>
          <a:p>
            <a:pPr marL="0" indent="0">
              <a:buNone/>
            </a:pPr>
            <a:r>
              <a:rPr lang="en-US" dirty="0"/>
              <a:t>     -the fixed costs will still have to be paid, e.g., if the factory being used for the product is not sold.</a:t>
            </a:r>
          </a:p>
          <a:p>
            <a:pPr>
              <a:buFont typeface="Arial" panose="020B0604020202020204" pitchFamily="34" charset="0"/>
              <a:buChar char="•"/>
            </a:pPr>
            <a:r>
              <a:rPr lang="en-US" b="1" dirty="0"/>
              <a:t>Deciding on best location: </a:t>
            </a:r>
            <a:r>
              <a:rPr lang="en-US" dirty="0"/>
              <a:t>Costs are not the only factor to consider-there might not be any point in choosing a low-cost location for a new shop if it is in the worst part of the town!</a:t>
            </a:r>
            <a:endParaRPr lang="en-US" b="1" dirty="0"/>
          </a:p>
          <a:p>
            <a:pPr marL="0" indent="0">
              <a:buNone/>
            </a:pPr>
            <a:endParaRPr lang="en-US" dirty="0"/>
          </a:p>
          <a:p>
            <a:pPr marL="514350" indent="-514350">
              <a:buFont typeface="+mj-lt"/>
              <a:buAutoNum type="romanLcPeriod"/>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15937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4BA1B-A3EC-41A6-9909-53A88B4D4211}"/>
              </a:ext>
            </a:extLst>
          </p:cNvPr>
          <p:cNvSpPr>
            <a:spLocks noGrp="1"/>
          </p:cNvSpPr>
          <p:nvPr>
            <p:ph type="title"/>
          </p:nvPr>
        </p:nvSpPr>
        <p:spPr>
          <a:xfrm>
            <a:off x="4542188" y="942449"/>
            <a:ext cx="6681323" cy="1470249"/>
          </a:xfrm>
        </p:spPr>
        <p:txBody>
          <a:bodyPr>
            <a:normAutofit/>
          </a:bodyPr>
          <a:lstStyle/>
          <a:p>
            <a:r>
              <a:rPr lang="en-US" dirty="0"/>
              <a:t>Economies of scale</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BB58A0-1962-486B-B673-6814E31B9EF1}"/>
              </a:ext>
            </a:extLst>
          </p:cNvPr>
          <p:cNvSpPr>
            <a:spLocks noGrp="1"/>
          </p:cNvSpPr>
          <p:nvPr>
            <p:ph idx="1"/>
          </p:nvPr>
        </p:nvSpPr>
        <p:spPr>
          <a:xfrm>
            <a:off x="4547043" y="2773885"/>
            <a:ext cx="6676469" cy="3141013"/>
          </a:xfrm>
        </p:spPr>
        <p:txBody>
          <a:bodyPr>
            <a:normAutofit fontScale="77500" lnSpcReduction="20000"/>
          </a:bodyPr>
          <a:lstStyle/>
          <a:p>
            <a:r>
              <a:rPr lang="en-US" dirty="0"/>
              <a:t>Economies are the factors that lead to a reduction is average costs as a business increases in size</a:t>
            </a:r>
          </a:p>
          <a:p>
            <a:pPr>
              <a:buFont typeface="Arial" panose="020B0604020202020204" pitchFamily="34" charset="0"/>
              <a:buChar char="•"/>
            </a:pPr>
            <a:r>
              <a:rPr lang="en-US" b="1" dirty="0"/>
              <a:t>Purchasing economies of scale</a:t>
            </a:r>
            <a:r>
              <a:rPr lang="en-US" dirty="0"/>
              <a:t>: When a business buys large number of components, it is able to gain discount for buying in bulk. This reduces unit cost of each item bought.</a:t>
            </a:r>
          </a:p>
          <a:p>
            <a:pPr>
              <a:buFont typeface="Arial" panose="020B0604020202020204" pitchFamily="34" charset="0"/>
              <a:buChar char="•"/>
            </a:pPr>
            <a:r>
              <a:rPr lang="en-US" b="1" dirty="0"/>
              <a:t>Marketing economies: </a:t>
            </a:r>
            <a:r>
              <a:rPr lang="en-US" dirty="0"/>
              <a:t>Large businesses are able to purchase their own vehicles to distribute goods and transport costs are also reduced by using larger vehicles. Advertising rates in papers and TV do not go up in the same proportion as the size of an ad ordered by the business. Less sales staff is also needed to sell product lines. </a:t>
            </a:r>
          </a:p>
          <a:p>
            <a:pPr>
              <a:buFont typeface="Arial" panose="020B0604020202020204" pitchFamily="34" charset="0"/>
              <a:buChar char="•"/>
            </a:pPr>
            <a:r>
              <a:rPr lang="en-US" b="1" dirty="0"/>
              <a:t>Financial economies: </a:t>
            </a:r>
            <a:r>
              <a:rPr lang="en-US" dirty="0"/>
              <a:t>Larger businesses are often able to raise capital more cheaply than smaller ones</a:t>
            </a:r>
            <a:endParaRPr lang="en-US" b="1" dirty="0"/>
          </a:p>
          <a:p>
            <a:pPr>
              <a:buFont typeface="Arial" panose="020B0604020202020204" pitchFamily="34" charset="0"/>
              <a:buChar char="•"/>
            </a:pPr>
            <a:endParaRPr lang="en-US" sz="1500" dirty="0"/>
          </a:p>
        </p:txBody>
      </p:sp>
    </p:spTree>
    <p:extLst>
      <p:ext uri="{BB962C8B-B14F-4D97-AF65-F5344CB8AC3E}">
        <p14:creationId xmlns:p14="http://schemas.microsoft.com/office/powerpoint/2010/main" val="42410502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4BA1B-A3EC-41A6-9909-53A88B4D4211}"/>
              </a:ext>
            </a:extLst>
          </p:cNvPr>
          <p:cNvSpPr>
            <a:spLocks noGrp="1"/>
          </p:cNvSpPr>
          <p:nvPr>
            <p:ph type="title"/>
          </p:nvPr>
        </p:nvSpPr>
        <p:spPr>
          <a:xfrm>
            <a:off x="4542188" y="942449"/>
            <a:ext cx="6681323" cy="1470249"/>
          </a:xfrm>
        </p:spPr>
        <p:txBody>
          <a:bodyPr>
            <a:normAutofit/>
          </a:bodyPr>
          <a:lstStyle/>
          <a:p>
            <a:r>
              <a:rPr lang="en-US" dirty="0"/>
              <a:t>Economies of scale</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BB58A0-1962-486B-B673-6814E31B9EF1}"/>
              </a:ext>
            </a:extLst>
          </p:cNvPr>
          <p:cNvSpPr>
            <a:spLocks noGrp="1"/>
          </p:cNvSpPr>
          <p:nvPr>
            <p:ph idx="1"/>
          </p:nvPr>
        </p:nvSpPr>
        <p:spPr>
          <a:xfrm>
            <a:off x="4547043" y="2773885"/>
            <a:ext cx="6676469" cy="3141013"/>
          </a:xfrm>
        </p:spPr>
        <p:txBody>
          <a:bodyPr>
            <a:normAutofit/>
          </a:bodyPr>
          <a:lstStyle/>
          <a:p>
            <a:pPr>
              <a:buFont typeface="Arial" panose="020B0604020202020204" pitchFamily="34" charset="0"/>
              <a:buChar char="•"/>
            </a:pPr>
            <a:r>
              <a:rPr lang="en-US" sz="2000" b="1" dirty="0"/>
              <a:t>Managerial economies</a:t>
            </a:r>
            <a:r>
              <a:rPr lang="en-US" sz="2000" dirty="0"/>
              <a:t>: Larger companies can afford specialists, and this increases their efficiency and helps to reduce their average costs.</a:t>
            </a:r>
          </a:p>
          <a:p>
            <a:pPr>
              <a:buFont typeface="Arial" panose="020B0604020202020204" pitchFamily="34" charset="0"/>
              <a:buChar char="•"/>
            </a:pPr>
            <a:r>
              <a:rPr lang="en-US" sz="2000" b="1" dirty="0"/>
              <a:t>Technical economies</a:t>
            </a:r>
            <a:r>
              <a:rPr lang="en-US" sz="2000" dirty="0"/>
              <a:t>: transport costs are cut by a large amount when using large vehicles. Large firms often use flow production methods. These apply the principle of division of labor. Specialist machines are also used to produce items in continuous flow. The use of flow production and the latest equipment will reduce average cost for the large manufacturing businesses, but small firms cannot afford all this.	</a:t>
            </a:r>
          </a:p>
        </p:txBody>
      </p:sp>
    </p:spTree>
    <p:extLst>
      <p:ext uri="{BB962C8B-B14F-4D97-AF65-F5344CB8AC3E}">
        <p14:creationId xmlns:p14="http://schemas.microsoft.com/office/powerpoint/2010/main" val="10897234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1286F-33D5-4F41-B5BE-08376D6AB75E}"/>
              </a:ext>
            </a:extLst>
          </p:cNvPr>
          <p:cNvSpPr>
            <a:spLocks noGrp="1"/>
          </p:cNvSpPr>
          <p:nvPr>
            <p:ph type="title"/>
          </p:nvPr>
        </p:nvSpPr>
        <p:spPr>
          <a:xfrm>
            <a:off x="4219803" y="4735775"/>
            <a:ext cx="7006998" cy="1245732"/>
          </a:xfrm>
        </p:spPr>
        <p:txBody>
          <a:bodyPr anchor="t">
            <a:normAutofit/>
          </a:bodyPr>
          <a:lstStyle/>
          <a:p>
            <a:r>
              <a:rPr lang="en-US">
                <a:solidFill>
                  <a:srgbClr val="FFFFFF"/>
                </a:solidFill>
              </a:rPr>
              <a:t>Diseconomies of scale </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69DA825-E80B-41EA-87E2-1F1262A228AD}"/>
              </a:ext>
            </a:extLst>
          </p:cNvPr>
          <p:cNvSpPr>
            <a:spLocks noGrp="1"/>
          </p:cNvSpPr>
          <p:nvPr>
            <p:ph idx="1"/>
          </p:nvPr>
        </p:nvSpPr>
        <p:spPr>
          <a:xfrm>
            <a:off x="4219802" y="965864"/>
            <a:ext cx="7006998" cy="3450370"/>
          </a:xfrm>
        </p:spPr>
        <p:txBody>
          <a:bodyPr anchor="b">
            <a:normAutofit fontScale="92500" lnSpcReduction="10000"/>
          </a:bodyPr>
          <a:lstStyle/>
          <a:p>
            <a:r>
              <a:rPr lang="en-US" sz="1800" dirty="0">
                <a:solidFill>
                  <a:srgbClr val="FFFFFF"/>
                </a:solidFill>
              </a:rPr>
              <a:t>Diseconomies of scale are the factors that lead to an increase in average costs as a business grows beyond a size.</a:t>
            </a:r>
          </a:p>
          <a:p>
            <a:pPr>
              <a:buFont typeface="Arial" panose="020B0604020202020204" pitchFamily="34" charset="0"/>
              <a:buChar char="•"/>
            </a:pPr>
            <a:r>
              <a:rPr lang="en-US" sz="1800" b="1" dirty="0">
                <a:solidFill>
                  <a:srgbClr val="FFFFFF"/>
                </a:solidFill>
              </a:rPr>
              <a:t>Poor Communication:</a:t>
            </a:r>
            <a:r>
              <a:rPr lang="en-US" sz="1800" dirty="0">
                <a:solidFill>
                  <a:srgbClr val="FFFFFF"/>
                </a:solidFill>
              </a:rPr>
              <a:t> The larger the organization the more difficult it is to send and receive messages. It leads to lower efficiency and higher average costs.</a:t>
            </a:r>
          </a:p>
          <a:p>
            <a:pPr>
              <a:buFont typeface="Arial" panose="020B0604020202020204" pitchFamily="34" charset="0"/>
              <a:buChar char="•"/>
            </a:pPr>
            <a:r>
              <a:rPr lang="en-US" sz="1800" b="1" dirty="0">
                <a:solidFill>
                  <a:srgbClr val="FFFFFF"/>
                </a:solidFill>
              </a:rPr>
              <a:t>Lack of commitment from employees: </a:t>
            </a:r>
            <a:r>
              <a:rPr lang="en-US" sz="1800" dirty="0">
                <a:solidFill>
                  <a:srgbClr val="FFFFFF"/>
                </a:solidFill>
              </a:rPr>
              <a:t>Lack of close relationships between workers and top managers can lead to lack of commitment and low efficiency among the workers.</a:t>
            </a:r>
          </a:p>
          <a:p>
            <a:pPr>
              <a:buFont typeface="Arial" panose="020B0604020202020204" pitchFamily="34" charset="0"/>
              <a:buChar char="•"/>
            </a:pPr>
            <a:r>
              <a:rPr lang="en-US" sz="1800" b="1" dirty="0">
                <a:solidFill>
                  <a:srgbClr val="FFFFFF"/>
                </a:solidFill>
              </a:rPr>
              <a:t>Weak coordination: </a:t>
            </a:r>
            <a:r>
              <a:rPr lang="en-US" sz="1800" dirty="0">
                <a:solidFill>
                  <a:srgbClr val="FFFFFF"/>
                </a:solidFill>
              </a:rPr>
              <a:t>It often takes longer for decisions made by managers to reach all parts of a large business and different  group of workers. Employees can also take long time to react to a managerial decision once it has been taken. Top managers can become too removed from the products and markets the business operates in. </a:t>
            </a:r>
            <a:endParaRPr lang="en-US" sz="1800" b="1"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4194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08E4F-5D1A-4405-BD27-7A128A3EBB00}"/>
              </a:ext>
            </a:extLst>
          </p:cNvPr>
          <p:cNvSpPr>
            <a:spLocks noGrp="1"/>
          </p:cNvSpPr>
          <p:nvPr>
            <p:ph type="title"/>
          </p:nvPr>
        </p:nvSpPr>
        <p:spPr>
          <a:xfrm>
            <a:off x="643468" y="643467"/>
            <a:ext cx="3415612" cy="5571066"/>
          </a:xfrm>
        </p:spPr>
        <p:txBody>
          <a:bodyPr>
            <a:normAutofit/>
          </a:bodyPr>
          <a:lstStyle/>
          <a:p>
            <a:r>
              <a:rPr lang="en-US">
                <a:solidFill>
                  <a:srgbClr val="FFFFFF"/>
                </a:solidFill>
              </a:rPr>
              <a:t>The concept of break-even</a:t>
            </a:r>
          </a:p>
        </p:txBody>
      </p:sp>
      <p:graphicFrame>
        <p:nvGraphicFramePr>
          <p:cNvPr id="5" name="Content Placeholder 2">
            <a:extLst>
              <a:ext uri="{FF2B5EF4-FFF2-40B4-BE49-F238E27FC236}">
                <a16:creationId xmlns:a16="http://schemas.microsoft.com/office/drawing/2014/main" id="{68893563-D7C0-4CD4-8A69-221B12073F85}"/>
              </a:ext>
            </a:extLst>
          </p:cNvPr>
          <p:cNvGraphicFramePr>
            <a:graphicFrameLocks noGrp="1"/>
          </p:cNvGraphicFramePr>
          <p:nvPr>
            <p:ph idx="1"/>
            <p:extLst>
              <p:ext uri="{D42A27DB-BD31-4B8C-83A1-F6EECF244321}">
                <p14:modId xmlns:p14="http://schemas.microsoft.com/office/powerpoint/2010/main" val="275853812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40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67CD-FBB2-4CA9-BAA2-DE86F5CFF2DF}"/>
              </a:ext>
            </a:extLst>
          </p:cNvPr>
          <p:cNvSpPr>
            <a:spLocks noGrp="1"/>
          </p:cNvSpPr>
          <p:nvPr>
            <p:ph type="title"/>
          </p:nvPr>
        </p:nvSpPr>
        <p:spPr/>
        <p:txBody>
          <a:bodyPr/>
          <a:lstStyle/>
          <a:p>
            <a:r>
              <a:rPr lang="en-US" dirty="0"/>
              <a:t>Drawing a break-even chart</a:t>
            </a:r>
          </a:p>
        </p:txBody>
      </p:sp>
      <p:sp>
        <p:nvSpPr>
          <p:cNvPr id="3" name="Content Placeholder 2">
            <a:extLst>
              <a:ext uri="{FF2B5EF4-FFF2-40B4-BE49-F238E27FC236}">
                <a16:creationId xmlns:a16="http://schemas.microsoft.com/office/drawing/2014/main" id="{091C0854-7C63-4678-97A4-630ECD3A0D00}"/>
              </a:ext>
            </a:extLst>
          </p:cNvPr>
          <p:cNvSpPr>
            <a:spLocks noGrp="1"/>
          </p:cNvSpPr>
          <p:nvPr>
            <p:ph idx="1"/>
          </p:nvPr>
        </p:nvSpPr>
        <p:spPr/>
        <p:txBody>
          <a:bodyPr/>
          <a:lstStyle/>
          <a:p>
            <a:r>
              <a:rPr lang="en-US" dirty="0"/>
              <a:t>In order to draw a break-even chart, we need information about the fixed costs, variable costs and revenue of a business. For instance, in a shoe business, we will assume that fixed costs are $5000 per year, the variable costs of each pair of shoes are $3, each pair of shoes is sold for a price of &amp;$8 and the factory can produce a maximum output of 2000 pairs of shoes per year</a:t>
            </a:r>
          </a:p>
          <a:p>
            <a:endParaRPr lang="en-US" dirty="0"/>
          </a:p>
        </p:txBody>
      </p:sp>
      <p:graphicFrame>
        <p:nvGraphicFramePr>
          <p:cNvPr id="4" name="Table 4">
            <a:extLst>
              <a:ext uri="{FF2B5EF4-FFF2-40B4-BE49-F238E27FC236}">
                <a16:creationId xmlns:a16="http://schemas.microsoft.com/office/drawing/2014/main" id="{A320B119-2946-49C4-B843-5BF24A05C3A2}"/>
              </a:ext>
            </a:extLst>
          </p:cNvPr>
          <p:cNvGraphicFramePr>
            <a:graphicFrameLocks noGrp="1"/>
          </p:cNvGraphicFramePr>
          <p:nvPr>
            <p:extLst>
              <p:ext uri="{D42A27DB-BD31-4B8C-83A1-F6EECF244321}">
                <p14:modId xmlns:p14="http://schemas.microsoft.com/office/powerpoint/2010/main" val="1607138770"/>
              </p:ext>
            </p:extLst>
          </p:nvPr>
        </p:nvGraphicFramePr>
        <p:xfrm>
          <a:off x="1187937" y="4152183"/>
          <a:ext cx="9095547" cy="1854200"/>
        </p:xfrm>
        <a:graphic>
          <a:graphicData uri="http://schemas.openxmlformats.org/drawingml/2006/table">
            <a:tbl>
              <a:tblPr firstRow="1" bandRow="1">
                <a:tableStyleId>{5C22544A-7EE6-4342-B048-85BDC9FD1C3A}</a:tableStyleId>
              </a:tblPr>
              <a:tblGrid>
                <a:gridCol w="2273887">
                  <a:extLst>
                    <a:ext uri="{9D8B030D-6E8A-4147-A177-3AD203B41FA5}">
                      <a16:colId xmlns:a16="http://schemas.microsoft.com/office/drawing/2014/main" val="1239551203"/>
                    </a:ext>
                  </a:extLst>
                </a:gridCol>
                <a:gridCol w="2273887">
                  <a:extLst>
                    <a:ext uri="{9D8B030D-6E8A-4147-A177-3AD203B41FA5}">
                      <a16:colId xmlns:a16="http://schemas.microsoft.com/office/drawing/2014/main" val="3201470620"/>
                    </a:ext>
                  </a:extLst>
                </a:gridCol>
                <a:gridCol w="2212535">
                  <a:extLst>
                    <a:ext uri="{9D8B030D-6E8A-4147-A177-3AD203B41FA5}">
                      <a16:colId xmlns:a16="http://schemas.microsoft.com/office/drawing/2014/main" val="3581852049"/>
                    </a:ext>
                  </a:extLst>
                </a:gridCol>
                <a:gridCol w="2335238">
                  <a:extLst>
                    <a:ext uri="{9D8B030D-6E8A-4147-A177-3AD203B41FA5}">
                      <a16:colId xmlns:a16="http://schemas.microsoft.com/office/drawing/2014/main" val="3039500788"/>
                    </a:ext>
                  </a:extLst>
                </a:gridCol>
              </a:tblGrid>
              <a:tr h="370840">
                <a:tc>
                  <a:txBody>
                    <a:bodyPr/>
                    <a:lstStyle/>
                    <a:p>
                      <a:endParaRPr lang="en-US"/>
                    </a:p>
                  </a:txBody>
                  <a:tcPr/>
                </a:tc>
                <a:tc>
                  <a:txBody>
                    <a:bodyPr/>
                    <a:lstStyle/>
                    <a:p>
                      <a:r>
                        <a:rPr lang="en-US" dirty="0"/>
                        <a:t>Sales ($)=0 units</a:t>
                      </a:r>
                    </a:p>
                  </a:txBody>
                  <a:tcPr/>
                </a:tc>
                <a:tc>
                  <a:txBody>
                    <a:bodyPr/>
                    <a:lstStyle/>
                    <a:p>
                      <a:r>
                        <a:rPr lang="en-US" dirty="0"/>
                        <a:t>Sales ($)=500 units</a:t>
                      </a:r>
                    </a:p>
                  </a:txBody>
                  <a:tcPr/>
                </a:tc>
                <a:tc>
                  <a:txBody>
                    <a:bodyPr/>
                    <a:lstStyle/>
                    <a:p>
                      <a:r>
                        <a:rPr lang="en-US" dirty="0"/>
                        <a:t>Sales ($)=2000 units</a:t>
                      </a:r>
                    </a:p>
                  </a:txBody>
                  <a:tcPr/>
                </a:tc>
                <a:extLst>
                  <a:ext uri="{0D108BD9-81ED-4DB2-BD59-A6C34878D82A}">
                    <a16:rowId xmlns:a16="http://schemas.microsoft.com/office/drawing/2014/main" val="2813763163"/>
                  </a:ext>
                </a:extLst>
              </a:tr>
              <a:tr h="370840">
                <a:tc>
                  <a:txBody>
                    <a:bodyPr/>
                    <a:lstStyle/>
                    <a:p>
                      <a:r>
                        <a:rPr lang="en-US" dirty="0"/>
                        <a:t>Fixed costs</a:t>
                      </a:r>
                    </a:p>
                  </a:txBody>
                  <a:tcPr/>
                </a:tc>
                <a:tc>
                  <a:txBody>
                    <a:bodyPr/>
                    <a:lstStyle/>
                    <a:p>
                      <a:r>
                        <a:rPr lang="en-US" dirty="0"/>
                        <a:t>5000</a:t>
                      </a:r>
                    </a:p>
                  </a:txBody>
                  <a:tcPr/>
                </a:tc>
                <a:tc>
                  <a:txBody>
                    <a:bodyPr/>
                    <a:lstStyle/>
                    <a:p>
                      <a:r>
                        <a:rPr lang="en-US" dirty="0"/>
                        <a:t>5000</a:t>
                      </a:r>
                    </a:p>
                  </a:txBody>
                  <a:tcPr/>
                </a:tc>
                <a:tc>
                  <a:txBody>
                    <a:bodyPr/>
                    <a:lstStyle/>
                    <a:p>
                      <a:r>
                        <a:rPr lang="en-US" dirty="0"/>
                        <a:t>5000</a:t>
                      </a:r>
                    </a:p>
                  </a:txBody>
                  <a:tcPr/>
                </a:tc>
                <a:extLst>
                  <a:ext uri="{0D108BD9-81ED-4DB2-BD59-A6C34878D82A}">
                    <a16:rowId xmlns:a16="http://schemas.microsoft.com/office/drawing/2014/main" val="3562332980"/>
                  </a:ext>
                </a:extLst>
              </a:tr>
              <a:tr h="370840">
                <a:tc>
                  <a:txBody>
                    <a:bodyPr/>
                    <a:lstStyle/>
                    <a:p>
                      <a:r>
                        <a:rPr lang="en-US" dirty="0"/>
                        <a:t>Variable costs</a:t>
                      </a:r>
                    </a:p>
                  </a:txBody>
                  <a:tcPr/>
                </a:tc>
                <a:tc>
                  <a:txBody>
                    <a:bodyPr/>
                    <a:lstStyle/>
                    <a:p>
                      <a:r>
                        <a:rPr lang="en-US" dirty="0"/>
                        <a:t>0</a:t>
                      </a:r>
                    </a:p>
                  </a:txBody>
                  <a:tcPr/>
                </a:tc>
                <a:tc>
                  <a:txBody>
                    <a:bodyPr/>
                    <a:lstStyle/>
                    <a:p>
                      <a:r>
                        <a:rPr lang="en-US" dirty="0"/>
                        <a:t>1500</a:t>
                      </a:r>
                    </a:p>
                  </a:txBody>
                  <a:tcPr/>
                </a:tc>
                <a:tc>
                  <a:txBody>
                    <a:bodyPr/>
                    <a:lstStyle/>
                    <a:p>
                      <a:r>
                        <a:rPr lang="en-US" dirty="0"/>
                        <a:t>6000</a:t>
                      </a:r>
                    </a:p>
                  </a:txBody>
                  <a:tcPr/>
                </a:tc>
                <a:extLst>
                  <a:ext uri="{0D108BD9-81ED-4DB2-BD59-A6C34878D82A}">
                    <a16:rowId xmlns:a16="http://schemas.microsoft.com/office/drawing/2014/main" val="3627816355"/>
                  </a:ext>
                </a:extLst>
              </a:tr>
              <a:tr h="370840">
                <a:tc>
                  <a:txBody>
                    <a:bodyPr/>
                    <a:lstStyle/>
                    <a:p>
                      <a:r>
                        <a:rPr lang="en-US" dirty="0"/>
                        <a:t>Total costs</a:t>
                      </a:r>
                    </a:p>
                  </a:txBody>
                  <a:tcPr/>
                </a:tc>
                <a:tc>
                  <a:txBody>
                    <a:bodyPr/>
                    <a:lstStyle/>
                    <a:p>
                      <a:r>
                        <a:rPr lang="en-US" dirty="0"/>
                        <a:t>5000</a:t>
                      </a:r>
                    </a:p>
                  </a:txBody>
                  <a:tcPr/>
                </a:tc>
                <a:tc>
                  <a:txBody>
                    <a:bodyPr/>
                    <a:lstStyle/>
                    <a:p>
                      <a:r>
                        <a:rPr lang="en-US" dirty="0"/>
                        <a:t>6500</a:t>
                      </a:r>
                    </a:p>
                  </a:txBody>
                  <a:tcPr/>
                </a:tc>
                <a:tc>
                  <a:txBody>
                    <a:bodyPr/>
                    <a:lstStyle/>
                    <a:p>
                      <a:r>
                        <a:rPr lang="en-US" dirty="0"/>
                        <a:t>11000</a:t>
                      </a:r>
                    </a:p>
                  </a:txBody>
                  <a:tcPr/>
                </a:tc>
                <a:extLst>
                  <a:ext uri="{0D108BD9-81ED-4DB2-BD59-A6C34878D82A}">
                    <a16:rowId xmlns:a16="http://schemas.microsoft.com/office/drawing/2014/main" val="3682437953"/>
                  </a:ext>
                </a:extLst>
              </a:tr>
              <a:tr h="370840">
                <a:tc>
                  <a:txBody>
                    <a:bodyPr/>
                    <a:lstStyle/>
                    <a:p>
                      <a:r>
                        <a:rPr lang="en-US" dirty="0"/>
                        <a:t>Revenue</a:t>
                      </a:r>
                    </a:p>
                  </a:txBody>
                  <a:tcPr/>
                </a:tc>
                <a:tc>
                  <a:txBody>
                    <a:bodyPr/>
                    <a:lstStyle/>
                    <a:p>
                      <a:r>
                        <a:rPr lang="en-US" dirty="0"/>
                        <a:t>0</a:t>
                      </a:r>
                    </a:p>
                  </a:txBody>
                  <a:tcPr/>
                </a:tc>
                <a:tc>
                  <a:txBody>
                    <a:bodyPr/>
                    <a:lstStyle/>
                    <a:p>
                      <a:r>
                        <a:rPr lang="en-US" dirty="0"/>
                        <a:t>4000</a:t>
                      </a:r>
                    </a:p>
                  </a:txBody>
                  <a:tcPr/>
                </a:tc>
                <a:tc>
                  <a:txBody>
                    <a:bodyPr/>
                    <a:lstStyle/>
                    <a:p>
                      <a:r>
                        <a:rPr lang="en-US" dirty="0"/>
                        <a:t>16000</a:t>
                      </a:r>
                    </a:p>
                  </a:txBody>
                  <a:tcPr/>
                </a:tc>
                <a:extLst>
                  <a:ext uri="{0D108BD9-81ED-4DB2-BD59-A6C34878D82A}">
                    <a16:rowId xmlns:a16="http://schemas.microsoft.com/office/drawing/2014/main" val="3627364398"/>
                  </a:ext>
                </a:extLst>
              </a:tr>
            </a:tbl>
          </a:graphicData>
        </a:graphic>
      </p:graphicFrame>
    </p:spTree>
    <p:extLst>
      <p:ext uri="{BB962C8B-B14F-4D97-AF65-F5344CB8AC3E}">
        <p14:creationId xmlns:p14="http://schemas.microsoft.com/office/powerpoint/2010/main" val="126402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01DB-0836-4C6D-AEAB-F2C958FC6587}"/>
              </a:ext>
            </a:extLst>
          </p:cNvPr>
          <p:cNvSpPr>
            <a:spLocks noGrp="1"/>
          </p:cNvSpPr>
          <p:nvPr>
            <p:ph type="title"/>
          </p:nvPr>
        </p:nvSpPr>
        <p:spPr>
          <a:xfrm>
            <a:off x="1024128" y="585216"/>
            <a:ext cx="9720072" cy="709012"/>
          </a:xfrm>
        </p:spPr>
        <p:txBody>
          <a:bodyPr>
            <a:normAutofit fontScale="90000"/>
          </a:bodyPr>
          <a:lstStyle/>
          <a:p>
            <a:r>
              <a:rPr lang="en-US" dirty="0"/>
              <a:t>Drawing a break-even chart</a:t>
            </a:r>
          </a:p>
        </p:txBody>
      </p:sp>
      <p:pic>
        <p:nvPicPr>
          <p:cNvPr id="4" name="Content Placeholder 3">
            <a:extLst>
              <a:ext uri="{FF2B5EF4-FFF2-40B4-BE49-F238E27FC236}">
                <a16:creationId xmlns:a16="http://schemas.microsoft.com/office/drawing/2014/main" id="{722DB3C3-ADDA-45EE-A263-3A10DBC8125D}"/>
              </a:ext>
            </a:extLst>
          </p:cNvPr>
          <p:cNvPicPr>
            <a:picLocks noGrp="1" noChangeAspect="1"/>
          </p:cNvPicPr>
          <p:nvPr>
            <p:ph idx="1"/>
          </p:nvPr>
        </p:nvPicPr>
        <p:blipFill rotWithShape="1">
          <a:blip r:embed="rId2"/>
          <a:srcRect t="33249" b="36630"/>
          <a:stretch/>
        </p:blipFill>
        <p:spPr>
          <a:xfrm>
            <a:off x="684915" y="1526346"/>
            <a:ext cx="9498506" cy="5331654"/>
          </a:xfrm>
          <a:prstGeom prst="rect">
            <a:avLst/>
          </a:prstGeom>
        </p:spPr>
      </p:pic>
    </p:spTree>
    <p:extLst>
      <p:ext uri="{BB962C8B-B14F-4D97-AF65-F5344CB8AC3E}">
        <p14:creationId xmlns:p14="http://schemas.microsoft.com/office/powerpoint/2010/main" val="4055131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789</TotalTime>
  <Words>1104</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Tw Cen MT</vt:lpstr>
      <vt:lpstr>Tw Cen MT Condensed</vt:lpstr>
      <vt:lpstr>Wingdings 3</vt:lpstr>
      <vt:lpstr>Integral</vt:lpstr>
      <vt:lpstr>Costs, scale of production and break-even analysis</vt:lpstr>
      <vt:lpstr>Business Costs</vt:lpstr>
      <vt:lpstr>Using cost datA</vt:lpstr>
      <vt:lpstr>Economies of scale</vt:lpstr>
      <vt:lpstr>Economies of scale</vt:lpstr>
      <vt:lpstr>Diseconomies of scale </vt:lpstr>
      <vt:lpstr>The concept of break-even</vt:lpstr>
      <vt:lpstr>Drawing a break-even chart</vt:lpstr>
      <vt:lpstr>Drawing a break-even chart</vt:lpstr>
      <vt:lpstr>Uses of break-even charts</vt:lpstr>
      <vt:lpstr>Uses of break-even charts</vt:lpstr>
      <vt:lpstr>Uses of break-even charts</vt:lpstr>
      <vt:lpstr>Break-even point: the calculation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Costs, scale of production and break-even analysis</dc:title>
  <dc:creator>SARAH AZHAR - 12753</dc:creator>
  <cp:lastModifiedBy>SARAH AZHAR - 12753</cp:lastModifiedBy>
  <cp:revision>5</cp:revision>
  <dcterms:created xsi:type="dcterms:W3CDTF">2021-12-15T16:07:02Z</dcterms:created>
  <dcterms:modified xsi:type="dcterms:W3CDTF">2021-12-21T16:52:42Z</dcterms:modified>
</cp:coreProperties>
</file>