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72" r:id="rId4"/>
    <p:sldId id="273" r:id="rId5"/>
    <p:sldId id="274" r:id="rId6"/>
    <p:sldId id="275" r:id="rId7"/>
    <p:sldId id="276" r:id="rId8"/>
    <p:sldId id="277" r:id="rId9"/>
    <p:sldId id="278" r:id="rId10"/>
    <p:sldId id="257" r:id="rId11"/>
    <p:sldId id="259" r:id="rId12"/>
    <p:sldId id="265" r:id="rId13"/>
    <p:sldId id="261" r:id="rId14"/>
    <p:sldId id="262" r:id="rId15"/>
    <p:sldId id="263" r:id="rId16"/>
    <p:sldId id="264" r:id="rId17"/>
    <p:sldId id="258" r:id="rId18"/>
    <p:sldId id="279" r:id="rId19"/>
    <p:sldId id="280"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85F3D-32A1-4187-B0BF-34611A55E2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83D52A-02A9-4E01-B35D-8E3D56F1A5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796967-451A-4263-AF39-B136F0B3F5BF}"/>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5" name="Footer Placeholder 4">
            <a:extLst>
              <a:ext uri="{FF2B5EF4-FFF2-40B4-BE49-F238E27FC236}">
                <a16:creationId xmlns:a16="http://schemas.microsoft.com/office/drawing/2014/main" id="{1D851D73-124F-4864-9095-54151E1671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65CC2-6807-4705-AC71-E5DB5E344165}"/>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3929562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D8ECA-0D78-45A3-B5C8-5BCF2F1A9F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FB378F-B722-4FD8-97D7-1FE3112988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E446BA-33B9-4D32-B622-2634C0FB10C5}"/>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5" name="Footer Placeholder 4">
            <a:extLst>
              <a:ext uri="{FF2B5EF4-FFF2-40B4-BE49-F238E27FC236}">
                <a16:creationId xmlns:a16="http://schemas.microsoft.com/office/drawing/2014/main" id="{4E0CFADC-11E2-47F6-816E-72FCEC123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33D063-8904-4139-890C-AAE94786B540}"/>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1207489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CD81CE-29BD-49EE-AA3A-A58E4A9449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3F49B3-C110-4DA4-A3AE-366F8187F2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586CC-8395-4AC0-ADD3-5FB3B2FF4C40}"/>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5" name="Footer Placeholder 4">
            <a:extLst>
              <a:ext uri="{FF2B5EF4-FFF2-40B4-BE49-F238E27FC236}">
                <a16:creationId xmlns:a16="http://schemas.microsoft.com/office/drawing/2014/main" id="{488536BA-2E09-4C37-8A6C-25A7E0E83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2776E6-5602-49DF-B76B-6880A1F7A7E5}"/>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819500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3940B-D121-4839-A8E6-B8946F5C1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177C3F-49E8-49B9-A1DD-75D0F457B7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68E16-F036-415B-B4A5-9198C5927C4D}"/>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5" name="Footer Placeholder 4">
            <a:extLst>
              <a:ext uri="{FF2B5EF4-FFF2-40B4-BE49-F238E27FC236}">
                <a16:creationId xmlns:a16="http://schemas.microsoft.com/office/drawing/2014/main" id="{EF11B429-CB0C-4156-B635-CDDCFB0E6E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A26E21-EFC7-4F22-B85E-C68CD533636C}"/>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3253220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C0A26-BF46-463E-AAF1-97BC688048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32D1A4-FD15-43D8-BE55-679D4AC8D6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63E068-E455-4C26-96B1-76AD424EC607}"/>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5" name="Footer Placeholder 4">
            <a:extLst>
              <a:ext uri="{FF2B5EF4-FFF2-40B4-BE49-F238E27FC236}">
                <a16:creationId xmlns:a16="http://schemas.microsoft.com/office/drawing/2014/main" id="{AFEB09D4-FBF3-4D0A-BD46-135D99ECDF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0F823F-B19E-41A0-9223-291CC2F97A17}"/>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1914441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AFA9C-86F0-4748-BA43-06ED19BCDC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C964AF-691E-4541-977B-2A8748445D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F243B7-1E2A-4939-B8CA-81ED35324C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C7674-220E-4092-8A0E-F57D7BBD1077}"/>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6" name="Footer Placeholder 5">
            <a:extLst>
              <a:ext uri="{FF2B5EF4-FFF2-40B4-BE49-F238E27FC236}">
                <a16:creationId xmlns:a16="http://schemas.microsoft.com/office/drawing/2014/main" id="{5453F305-AF60-4A1D-AA8C-94093AAA37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3E6C4-133B-4C53-8355-BC260848E358}"/>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115083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0D89A-E9B2-4807-95CE-CE417A44FE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525366-3E85-4DA1-AC59-10B2F2BF23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69C8F3-111A-49B6-BBF2-BBB30341D1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256527-5236-452A-A138-89137B30F5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38F3CF-DBEC-4FC8-8110-212415AC69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311B25-649F-46AC-A8B7-075CD3CD10DD}"/>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8" name="Footer Placeholder 7">
            <a:extLst>
              <a:ext uri="{FF2B5EF4-FFF2-40B4-BE49-F238E27FC236}">
                <a16:creationId xmlns:a16="http://schemas.microsoft.com/office/drawing/2014/main" id="{542BAB56-51D1-43A3-A378-CBF7F7A114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197DE8-B1A9-4F28-B2B8-B4327CE0311A}"/>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2216057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55B60-DDBE-400A-8946-A2C7A10EE5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195897-C1F3-4A92-9070-8AEDCE0FF4DB}"/>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4" name="Footer Placeholder 3">
            <a:extLst>
              <a:ext uri="{FF2B5EF4-FFF2-40B4-BE49-F238E27FC236}">
                <a16:creationId xmlns:a16="http://schemas.microsoft.com/office/drawing/2014/main" id="{4635CEEC-5A39-4E86-B720-E164E808F5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CEAA4F-5A30-4158-8EE8-FD783A06D555}"/>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118619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B94C1D-4DB3-44B2-B545-1951F69418E6}"/>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3" name="Footer Placeholder 2">
            <a:extLst>
              <a:ext uri="{FF2B5EF4-FFF2-40B4-BE49-F238E27FC236}">
                <a16:creationId xmlns:a16="http://schemas.microsoft.com/office/drawing/2014/main" id="{F50FA631-EB33-463D-BA34-1DF6EA4DBB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45AFA5-AD01-42EF-9F1C-78880228A74E}"/>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213623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D41D5-5ACB-41C5-98C1-4573831075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AEE2C8-CF96-4ADA-99B8-6D18013788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9AB009-E53A-4072-89C7-D3B83A65B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CC2903-4169-4523-914F-DB23559D963A}"/>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6" name="Footer Placeholder 5">
            <a:extLst>
              <a:ext uri="{FF2B5EF4-FFF2-40B4-BE49-F238E27FC236}">
                <a16:creationId xmlns:a16="http://schemas.microsoft.com/office/drawing/2014/main" id="{081C1179-BF6F-4166-8D40-F7F1643517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062462-62F2-47CA-8C26-3E530126A384}"/>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669875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59D33-AF9D-400B-B65C-8754CFF119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84BF2D-71A7-47DD-8D23-E568D31822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D141EB-2A48-4161-BDC6-35A404C5E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D1B125-877B-48CB-9754-6ADFAC313644}"/>
              </a:ext>
            </a:extLst>
          </p:cNvPr>
          <p:cNvSpPr>
            <a:spLocks noGrp="1"/>
          </p:cNvSpPr>
          <p:nvPr>
            <p:ph type="dt" sz="half" idx="10"/>
          </p:nvPr>
        </p:nvSpPr>
        <p:spPr/>
        <p:txBody>
          <a:bodyPr/>
          <a:lstStyle/>
          <a:p>
            <a:fld id="{74BDEC0D-B361-44F2-9D4C-E51AB9475357}" type="datetimeFigureOut">
              <a:rPr lang="en-US" smtClean="0"/>
              <a:t>12/13/2022</a:t>
            </a:fld>
            <a:endParaRPr lang="en-US"/>
          </a:p>
        </p:txBody>
      </p:sp>
      <p:sp>
        <p:nvSpPr>
          <p:cNvPr id="6" name="Footer Placeholder 5">
            <a:extLst>
              <a:ext uri="{FF2B5EF4-FFF2-40B4-BE49-F238E27FC236}">
                <a16:creationId xmlns:a16="http://schemas.microsoft.com/office/drawing/2014/main" id="{B166DE17-DDDA-40E6-A2B2-C3C02300D3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B3954B-1597-4F55-A511-41AE7C51681A}"/>
              </a:ext>
            </a:extLst>
          </p:cNvPr>
          <p:cNvSpPr>
            <a:spLocks noGrp="1"/>
          </p:cNvSpPr>
          <p:nvPr>
            <p:ph type="sldNum" sz="quarter" idx="12"/>
          </p:nvPr>
        </p:nvSpPr>
        <p:spPr/>
        <p:txBody>
          <a:bodyPr/>
          <a:lstStyle/>
          <a:p>
            <a:fld id="{FF513F94-F21D-4971-8F40-9FD2BA2E5FE3}" type="slidenum">
              <a:rPr lang="en-US" smtClean="0"/>
              <a:t>‹#›</a:t>
            </a:fld>
            <a:endParaRPr lang="en-US"/>
          </a:p>
        </p:txBody>
      </p:sp>
    </p:spTree>
    <p:extLst>
      <p:ext uri="{BB962C8B-B14F-4D97-AF65-F5344CB8AC3E}">
        <p14:creationId xmlns:p14="http://schemas.microsoft.com/office/powerpoint/2010/main" val="160000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109C8C-5016-4FBD-A155-85778907A4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A39490-91A1-40A0-ACEA-A783027432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864095-8EC3-489B-985B-DD87A77D43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DEC0D-B361-44F2-9D4C-E51AB9475357}" type="datetimeFigureOut">
              <a:rPr lang="en-US" smtClean="0"/>
              <a:t>12/13/2022</a:t>
            </a:fld>
            <a:endParaRPr lang="en-US"/>
          </a:p>
        </p:txBody>
      </p:sp>
      <p:sp>
        <p:nvSpPr>
          <p:cNvPr id="5" name="Footer Placeholder 4">
            <a:extLst>
              <a:ext uri="{FF2B5EF4-FFF2-40B4-BE49-F238E27FC236}">
                <a16:creationId xmlns:a16="http://schemas.microsoft.com/office/drawing/2014/main" id="{888146E2-78D1-4749-8D0A-2D4589585C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CAFA56-48B1-4FB0-9D43-AEC1FA5336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13F94-F21D-4971-8F40-9FD2BA2E5FE3}" type="slidenum">
              <a:rPr lang="en-US" smtClean="0"/>
              <a:t>‹#›</a:t>
            </a:fld>
            <a:endParaRPr lang="en-US"/>
          </a:p>
        </p:txBody>
      </p:sp>
    </p:spTree>
    <p:extLst>
      <p:ext uri="{BB962C8B-B14F-4D97-AF65-F5344CB8AC3E}">
        <p14:creationId xmlns:p14="http://schemas.microsoft.com/office/powerpoint/2010/main" val="4282533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937DA-B23D-40AF-9896-41813EE2B23E}"/>
              </a:ext>
            </a:extLst>
          </p:cNvPr>
          <p:cNvSpPr>
            <a:spLocks noGrp="1"/>
          </p:cNvSpPr>
          <p:nvPr>
            <p:ph type="ctrTitle"/>
          </p:nvPr>
        </p:nvSpPr>
        <p:spPr/>
        <p:txBody>
          <a:bodyPr/>
          <a:lstStyle/>
          <a:p>
            <a:r>
              <a:rPr lang="en-US" dirty="0"/>
              <a:t>Introduction to Accounting and Accounting Equation</a:t>
            </a:r>
          </a:p>
        </p:txBody>
      </p:sp>
      <p:sp>
        <p:nvSpPr>
          <p:cNvPr id="3" name="Subtitle 2">
            <a:extLst>
              <a:ext uri="{FF2B5EF4-FFF2-40B4-BE49-F238E27FC236}">
                <a16:creationId xmlns:a16="http://schemas.microsoft.com/office/drawing/2014/main" id="{A42D11B9-3EBD-4EFF-A624-949E383AA375}"/>
              </a:ext>
            </a:extLst>
          </p:cNvPr>
          <p:cNvSpPr>
            <a:spLocks noGrp="1"/>
          </p:cNvSpPr>
          <p:nvPr>
            <p:ph type="subTitle" idx="1"/>
          </p:nvPr>
        </p:nvSpPr>
        <p:spPr>
          <a:xfrm>
            <a:off x="1524000" y="3602038"/>
            <a:ext cx="9144000" cy="660473"/>
          </a:xfrm>
        </p:spPr>
        <p:txBody>
          <a:bodyPr/>
          <a:lstStyle/>
          <a:p>
            <a:r>
              <a:rPr lang="en-US" dirty="0"/>
              <a:t>Session 1 &amp; 2</a:t>
            </a:r>
          </a:p>
        </p:txBody>
      </p:sp>
    </p:spTree>
    <p:extLst>
      <p:ext uri="{BB962C8B-B14F-4D97-AF65-F5344CB8AC3E}">
        <p14:creationId xmlns:p14="http://schemas.microsoft.com/office/powerpoint/2010/main" val="4105594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EA2A-F6B8-43F0-8114-E53702481761}"/>
              </a:ext>
            </a:extLst>
          </p:cNvPr>
          <p:cNvSpPr>
            <a:spLocks noGrp="1"/>
          </p:cNvSpPr>
          <p:nvPr>
            <p:ph type="title"/>
          </p:nvPr>
        </p:nvSpPr>
        <p:spPr/>
        <p:txBody>
          <a:bodyPr>
            <a:normAutofit/>
          </a:bodyPr>
          <a:lstStyle/>
          <a:p>
            <a:r>
              <a:rPr lang="en-US" sz="3200" b="1" dirty="0"/>
              <a:t>Accounting Equation</a:t>
            </a:r>
          </a:p>
        </p:txBody>
      </p:sp>
      <p:sp>
        <p:nvSpPr>
          <p:cNvPr id="3" name="Content Placeholder 2">
            <a:extLst>
              <a:ext uri="{FF2B5EF4-FFF2-40B4-BE49-F238E27FC236}">
                <a16:creationId xmlns:a16="http://schemas.microsoft.com/office/drawing/2014/main" id="{A1E589C3-1011-4019-9BA3-219D8269EF0F}"/>
              </a:ext>
            </a:extLst>
          </p:cNvPr>
          <p:cNvSpPr>
            <a:spLocks noGrp="1"/>
          </p:cNvSpPr>
          <p:nvPr>
            <p:ph idx="1"/>
          </p:nvPr>
        </p:nvSpPr>
        <p:spPr/>
        <p:txBody>
          <a:bodyPr/>
          <a:lstStyle/>
          <a:p>
            <a:pPr marL="0" indent="0">
              <a:buNone/>
            </a:pPr>
            <a:r>
              <a:rPr lang="en-US" sz="2000" b="1" dirty="0"/>
              <a:t>The Introduction of Capital</a:t>
            </a:r>
          </a:p>
          <a:p>
            <a:pPr marL="0" indent="0">
              <a:buNone/>
            </a:pPr>
            <a:r>
              <a:rPr lang="en-US" sz="2000" dirty="0"/>
              <a:t> On 1 May 2007, B Blake started in business and deposited $60,000 into a bank account opened specially for business. The balance sheet would show:</a:t>
            </a:r>
          </a:p>
          <a:p>
            <a:pPr marL="0" indent="0">
              <a:buNone/>
            </a:pPr>
            <a:r>
              <a:rPr lang="en-US" dirty="0"/>
              <a:t> </a:t>
            </a:r>
          </a:p>
        </p:txBody>
      </p:sp>
      <p:graphicFrame>
        <p:nvGraphicFramePr>
          <p:cNvPr id="4" name="Table 4">
            <a:extLst>
              <a:ext uri="{FF2B5EF4-FFF2-40B4-BE49-F238E27FC236}">
                <a16:creationId xmlns:a16="http://schemas.microsoft.com/office/drawing/2014/main" id="{8BF81CF7-129D-40F9-9142-7070F68A15B7}"/>
              </a:ext>
            </a:extLst>
          </p:cNvPr>
          <p:cNvGraphicFramePr>
            <a:graphicFrameLocks noGrp="1"/>
          </p:cNvGraphicFramePr>
          <p:nvPr>
            <p:extLst>
              <p:ext uri="{D42A27DB-BD31-4B8C-83A1-F6EECF244321}">
                <p14:modId xmlns:p14="http://schemas.microsoft.com/office/powerpoint/2010/main" val="4057285103"/>
              </p:ext>
            </p:extLst>
          </p:nvPr>
        </p:nvGraphicFramePr>
        <p:xfrm>
          <a:off x="3720123" y="3046679"/>
          <a:ext cx="3187114" cy="2679647"/>
        </p:xfrm>
        <a:graphic>
          <a:graphicData uri="http://schemas.openxmlformats.org/drawingml/2006/table">
            <a:tbl>
              <a:tblPr firstRow="1" bandRow="1">
                <a:tableStyleId>{5C22544A-7EE6-4342-B048-85BDC9FD1C3A}</a:tableStyleId>
              </a:tblPr>
              <a:tblGrid>
                <a:gridCol w="2008743">
                  <a:extLst>
                    <a:ext uri="{9D8B030D-6E8A-4147-A177-3AD203B41FA5}">
                      <a16:colId xmlns:a16="http://schemas.microsoft.com/office/drawing/2014/main" val="1518295488"/>
                    </a:ext>
                  </a:extLst>
                </a:gridCol>
                <a:gridCol w="1178371">
                  <a:extLst>
                    <a:ext uri="{9D8B030D-6E8A-4147-A177-3AD203B41FA5}">
                      <a16:colId xmlns:a16="http://schemas.microsoft.com/office/drawing/2014/main" val="1783041963"/>
                    </a:ext>
                  </a:extLst>
                </a:gridCol>
              </a:tblGrid>
              <a:tr h="745080">
                <a:tc gridSpan="2">
                  <a:txBody>
                    <a:bodyPr/>
                    <a:lstStyle/>
                    <a:p>
                      <a:pPr algn="ctr"/>
                      <a:r>
                        <a:rPr lang="en-US" sz="1400" dirty="0"/>
                        <a:t>B Blake</a:t>
                      </a:r>
                    </a:p>
                    <a:p>
                      <a:pPr algn="ctr"/>
                      <a:r>
                        <a:rPr lang="en-US" sz="1400" dirty="0"/>
                        <a:t>Balance Sheet as at 1 May 2007</a:t>
                      </a:r>
                    </a:p>
                  </a:txBody>
                  <a:tcPr/>
                </a:tc>
                <a:tc hMerge="1">
                  <a:txBody>
                    <a:bodyPr/>
                    <a:lstStyle/>
                    <a:p>
                      <a:endParaRPr lang="en-US" dirty="0"/>
                    </a:p>
                  </a:txBody>
                  <a:tcPr/>
                </a:tc>
                <a:extLst>
                  <a:ext uri="{0D108BD9-81ED-4DB2-BD59-A6C34878D82A}">
                    <a16:rowId xmlns:a16="http://schemas.microsoft.com/office/drawing/2014/main" val="966465093"/>
                  </a:ext>
                </a:extLst>
              </a:tr>
              <a:tr h="1568807">
                <a:tc gridSpan="2">
                  <a:txBody>
                    <a:bodyPr/>
                    <a:lstStyle/>
                    <a:p>
                      <a:pPr algn="ctr"/>
                      <a:r>
                        <a:rPr lang="en-US" dirty="0"/>
                        <a:t>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Cash at bank               </a:t>
                      </a:r>
                      <a:r>
                        <a:rPr lang="en-US" u="wavyDbl" cap="small" baseline="0" dirty="0">
                          <a:uFill>
                            <a:solidFill>
                              <a:schemeClr val="bg2">
                                <a:lumMod val="10000"/>
                              </a:schemeClr>
                            </a:solidFill>
                          </a:uFill>
                        </a:rPr>
                        <a:t>60000</a:t>
                      </a:r>
                    </a:p>
                    <a:p>
                      <a:r>
                        <a:rPr lang="en-US" dirty="0"/>
                        <a:t>Capital                          </a:t>
                      </a:r>
                      <a:r>
                        <a:rPr lang="en-US" u="wavyDbl" baseline="0" dirty="0"/>
                        <a:t>60000</a:t>
                      </a:r>
                    </a:p>
                  </a:txBody>
                  <a:tcPr/>
                </a:tc>
                <a:tc hMerge="1">
                  <a:txBody>
                    <a:bodyPr/>
                    <a:lstStyle/>
                    <a:p>
                      <a:pPr algn="ctr"/>
                      <a:r>
                        <a:rPr lang="en-US" dirty="0"/>
                        <a:t>                                                                 $</a:t>
                      </a:r>
                    </a:p>
                  </a:txBody>
                  <a:tcPr/>
                </a:tc>
                <a:extLst>
                  <a:ext uri="{0D108BD9-81ED-4DB2-BD59-A6C34878D82A}">
                    <a16:rowId xmlns:a16="http://schemas.microsoft.com/office/drawing/2014/main" val="1768525640"/>
                  </a:ext>
                </a:extLst>
              </a:tr>
              <a:tr h="322783">
                <a:tc>
                  <a:txBody>
                    <a:bodyPr/>
                    <a:lstStyle/>
                    <a:p>
                      <a:endParaRPr lang="en-US"/>
                    </a:p>
                  </a:txBody>
                  <a:tcPr/>
                </a:tc>
                <a:tc>
                  <a:txBody>
                    <a:bodyPr/>
                    <a:lstStyle/>
                    <a:p>
                      <a:endParaRPr lang="en-US" dirty="0"/>
                    </a:p>
                  </a:txBody>
                  <a:tcPr/>
                </a:tc>
                <a:extLst>
                  <a:ext uri="{0D108BD9-81ED-4DB2-BD59-A6C34878D82A}">
                    <a16:rowId xmlns:a16="http://schemas.microsoft.com/office/drawing/2014/main" val="2867846185"/>
                  </a:ext>
                </a:extLst>
              </a:tr>
            </a:tbl>
          </a:graphicData>
        </a:graphic>
      </p:graphicFrame>
    </p:spTree>
    <p:extLst>
      <p:ext uri="{BB962C8B-B14F-4D97-AF65-F5344CB8AC3E}">
        <p14:creationId xmlns:p14="http://schemas.microsoft.com/office/powerpoint/2010/main" val="253184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EA2A-F6B8-43F0-8114-E53702481761}"/>
              </a:ext>
            </a:extLst>
          </p:cNvPr>
          <p:cNvSpPr>
            <a:spLocks noGrp="1"/>
          </p:cNvSpPr>
          <p:nvPr>
            <p:ph type="title"/>
          </p:nvPr>
        </p:nvSpPr>
        <p:spPr/>
        <p:txBody>
          <a:bodyPr>
            <a:normAutofit/>
          </a:bodyPr>
          <a:lstStyle/>
          <a:p>
            <a:r>
              <a:rPr lang="en-US" sz="3200" b="1" dirty="0"/>
              <a:t>Accounting Equation</a:t>
            </a:r>
          </a:p>
        </p:txBody>
      </p:sp>
      <p:sp>
        <p:nvSpPr>
          <p:cNvPr id="3" name="Content Placeholder 2">
            <a:extLst>
              <a:ext uri="{FF2B5EF4-FFF2-40B4-BE49-F238E27FC236}">
                <a16:creationId xmlns:a16="http://schemas.microsoft.com/office/drawing/2014/main" id="{A1E589C3-1011-4019-9BA3-219D8269EF0F}"/>
              </a:ext>
            </a:extLst>
          </p:cNvPr>
          <p:cNvSpPr>
            <a:spLocks noGrp="1"/>
          </p:cNvSpPr>
          <p:nvPr>
            <p:ph idx="1"/>
          </p:nvPr>
        </p:nvSpPr>
        <p:spPr/>
        <p:txBody>
          <a:bodyPr/>
          <a:lstStyle/>
          <a:p>
            <a:pPr marL="0" indent="0">
              <a:buNone/>
            </a:pPr>
            <a:r>
              <a:rPr lang="en-US" sz="2000" b="1" dirty="0"/>
              <a:t>Purchase of an asset by cheque</a:t>
            </a:r>
          </a:p>
          <a:p>
            <a:pPr marL="0" indent="0">
              <a:buNone/>
            </a:pPr>
            <a:r>
              <a:rPr lang="en-US" sz="2000" dirty="0"/>
              <a:t> On 3 May 2007, B Blake buys a small shop for $32000, paying by cheques </a:t>
            </a:r>
          </a:p>
          <a:p>
            <a:pPr marL="0" indent="0">
              <a:buNone/>
            </a:pPr>
            <a:r>
              <a:rPr lang="en-US" dirty="0"/>
              <a:t> </a:t>
            </a:r>
          </a:p>
        </p:txBody>
      </p:sp>
      <p:graphicFrame>
        <p:nvGraphicFramePr>
          <p:cNvPr id="4" name="Table 4">
            <a:extLst>
              <a:ext uri="{FF2B5EF4-FFF2-40B4-BE49-F238E27FC236}">
                <a16:creationId xmlns:a16="http://schemas.microsoft.com/office/drawing/2014/main" id="{8BF81CF7-129D-40F9-9142-7070F68A15B7}"/>
              </a:ext>
            </a:extLst>
          </p:cNvPr>
          <p:cNvGraphicFramePr>
            <a:graphicFrameLocks noGrp="1"/>
          </p:cNvGraphicFramePr>
          <p:nvPr>
            <p:extLst>
              <p:ext uri="{D42A27DB-BD31-4B8C-83A1-F6EECF244321}">
                <p14:modId xmlns:p14="http://schemas.microsoft.com/office/powerpoint/2010/main" val="1013715968"/>
              </p:ext>
            </p:extLst>
          </p:nvPr>
        </p:nvGraphicFramePr>
        <p:xfrm>
          <a:off x="3720122" y="3046679"/>
          <a:ext cx="4326597" cy="2510059"/>
        </p:xfrm>
        <a:graphic>
          <a:graphicData uri="http://schemas.openxmlformats.org/drawingml/2006/table">
            <a:tbl>
              <a:tblPr firstRow="1" bandRow="1">
                <a:tableStyleId>{5C22544A-7EE6-4342-B048-85BDC9FD1C3A}</a:tableStyleId>
              </a:tblPr>
              <a:tblGrid>
                <a:gridCol w="4326597">
                  <a:extLst>
                    <a:ext uri="{9D8B030D-6E8A-4147-A177-3AD203B41FA5}">
                      <a16:colId xmlns:a16="http://schemas.microsoft.com/office/drawing/2014/main" val="1518295488"/>
                    </a:ext>
                  </a:extLst>
                </a:gridCol>
              </a:tblGrid>
              <a:tr h="603381">
                <a:tc>
                  <a:txBody>
                    <a:bodyPr/>
                    <a:lstStyle/>
                    <a:p>
                      <a:pPr algn="ctr"/>
                      <a:r>
                        <a:rPr lang="en-US" sz="1400" dirty="0"/>
                        <a:t>B Blake</a:t>
                      </a:r>
                    </a:p>
                    <a:p>
                      <a:pPr algn="ctr"/>
                      <a:r>
                        <a:rPr lang="en-US" sz="1400" dirty="0"/>
                        <a:t>Balance Sheet as at 3 May 2007</a:t>
                      </a:r>
                    </a:p>
                  </a:txBody>
                  <a:tcPr/>
                </a:tc>
                <a:extLst>
                  <a:ext uri="{0D108BD9-81ED-4DB2-BD59-A6C34878D82A}">
                    <a16:rowId xmlns:a16="http://schemas.microsoft.com/office/drawing/2014/main" val="966465093"/>
                  </a:ext>
                </a:extLst>
              </a:tr>
              <a:tr h="1906678">
                <a:tc>
                  <a:txBody>
                    <a:bodyPr/>
                    <a:lstStyle/>
                    <a:p>
                      <a:pPr algn="ctr"/>
                      <a:r>
                        <a:rPr lang="en-US" dirty="0"/>
                        <a:t>                              $</a:t>
                      </a:r>
                    </a:p>
                    <a:p>
                      <a:r>
                        <a:rPr lang="en-US" dirty="0"/>
                        <a:t>Cash at bank                         28000</a:t>
                      </a:r>
                    </a:p>
                    <a:p>
                      <a:r>
                        <a:rPr lang="en-US" dirty="0"/>
                        <a:t>Shop                                       </a:t>
                      </a:r>
                      <a:r>
                        <a:rPr lang="en-US" u="sng" dirty="0"/>
                        <a:t>32000</a:t>
                      </a:r>
                    </a:p>
                    <a:p>
                      <a:r>
                        <a:rPr lang="en-US" dirty="0"/>
                        <a:t>                                                </a:t>
                      </a:r>
                      <a:r>
                        <a:rPr lang="en-US" u="wavyDbl" baseline="0" dirty="0"/>
                        <a:t>60000</a:t>
                      </a:r>
                    </a:p>
                    <a:p>
                      <a:r>
                        <a:rPr lang="en-US" dirty="0"/>
                        <a:t>Capital                                    </a:t>
                      </a:r>
                      <a:r>
                        <a:rPr lang="en-US" u="wavyDbl" baseline="0" dirty="0"/>
                        <a:t>60000</a:t>
                      </a:r>
                    </a:p>
                  </a:txBody>
                  <a:tcPr/>
                </a:tc>
                <a:extLst>
                  <a:ext uri="{0D108BD9-81ED-4DB2-BD59-A6C34878D82A}">
                    <a16:rowId xmlns:a16="http://schemas.microsoft.com/office/drawing/2014/main" val="1768525640"/>
                  </a:ext>
                </a:extLst>
              </a:tr>
            </a:tbl>
          </a:graphicData>
        </a:graphic>
      </p:graphicFrame>
      <p:sp>
        <p:nvSpPr>
          <p:cNvPr id="5" name="TextBox 4">
            <a:extLst>
              <a:ext uri="{FF2B5EF4-FFF2-40B4-BE49-F238E27FC236}">
                <a16:creationId xmlns:a16="http://schemas.microsoft.com/office/drawing/2014/main" id="{0DB1B698-B09C-372C-D821-260A8A3E9742}"/>
              </a:ext>
            </a:extLst>
          </p:cNvPr>
          <p:cNvSpPr txBox="1"/>
          <p:nvPr/>
        </p:nvSpPr>
        <p:spPr>
          <a:xfrm>
            <a:off x="8693834" y="576775"/>
            <a:ext cx="2897944" cy="1754326"/>
          </a:xfrm>
          <a:prstGeom prst="rect">
            <a:avLst/>
          </a:prstGeom>
          <a:noFill/>
        </p:spPr>
        <p:txBody>
          <a:bodyPr wrap="square" rtlCol="0">
            <a:spAutoFit/>
          </a:bodyPr>
          <a:lstStyle/>
          <a:p>
            <a:r>
              <a:rPr lang="en-US" dirty="0"/>
              <a:t>Assets=Capital</a:t>
            </a:r>
          </a:p>
          <a:p>
            <a:r>
              <a:rPr lang="en-US" dirty="0"/>
              <a:t>60000=60000</a:t>
            </a:r>
          </a:p>
          <a:p>
            <a:endParaRPr lang="en-US" dirty="0"/>
          </a:p>
          <a:p>
            <a:r>
              <a:rPr lang="en-US" dirty="0"/>
              <a:t>Fixed asset, shop=+32000</a:t>
            </a:r>
          </a:p>
          <a:p>
            <a:r>
              <a:rPr lang="en-US" dirty="0"/>
              <a:t>Bank=60000-32000=28000</a:t>
            </a:r>
          </a:p>
          <a:p>
            <a:endParaRPr lang="en-US" dirty="0"/>
          </a:p>
        </p:txBody>
      </p:sp>
    </p:spTree>
    <p:extLst>
      <p:ext uri="{BB962C8B-B14F-4D97-AF65-F5344CB8AC3E}">
        <p14:creationId xmlns:p14="http://schemas.microsoft.com/office/powerpoint/2010/main" val="1491555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EA2A-F6B8-43F0-8114-E53702481761}"/>
              </a:ext>
            </a:extLst>
          </p:cNvPr>
          <p:cNvSpPr>
            <a:spLocks noGrp="1"/>
          </p:cNvSpPr>
          <p:nvPr>
            <p:ph type="title"/>
          </p:nvPr>
        </p:nvSpPr>
        <p:spPr/>
        <p:txBody>
          <a:bodyPr>
            <a:normAutofit/>
          </a:bodyPr>
          <a:lstStyle/>
          <a:p>
            <a:r>
              <a:rPr lang="en-US" sz="3200" b="1" dirty="0"/>
              <a:t>Accounting Equation</a:t>
            </a:r>
          </a:p>
        </p:txBody>
      </p:sp>
      <p:sp>
        <p:nvSpPr>
          <p:cNvPr id="3" name="Content Placeholder 2">
            <a:extLst>
              <a:ext uri="{FF2B5EF4-FFF2-40B4-BE49-F238E27FC236}">
                <a16:creationId xmlns:a16="http://schemas.microsoft.com/office/drawing/2014/main" id="{A1E589C3-1011-4019-9BA3-219D8269EF0F}"/>
              </a:ext>
            </a:extLst>
          </p:cNvPr>
          <p:cNvSpPr>
            <a:spLocks noGrp="1"/>
          </p:cNvSpPr>
          <p:nvPr>
            <p:ph idx="1"/>
          </p:nvPr>
        </p:nvSpPr>
        <p:spPr/>
        <p:txBody>
          <a:bodyPr/>
          <a:lstStyle/>
          <a:p>
            <a:pPr marL="0" indent="0">
              <a:buNone/>
            </a:pPr>
            <a:r>
              <a:rPr lang="en-US" sz="2000" b="1" dirty="0"/>
              <a:t>Purchase of an asset and the incurring of a liability </a:t>
            </a:r>
          </a:p>
          <a:p>
            <a:pPr marL="0" indent="0">
              <a:buNone/>
            </a:pPr>
            <a:r>
              <a:rPr lang="en-US" sz="2000" dirty="0"/>
              <a:t>On 6 May 2007, Blake buys some goods for $7000 from D Smith and agrees to pay for them after 2 weeks.</a:t>
            </a:r>
          </a:p>
          <a:p>
            <a:pPr marL="0" indent="0">
              <a:buNone/>
            </a:pPr>
            <a:r>
              <a:rPr lang="en-US" dirty="0"/>
              <a:t> </a:t>
            </a:r>
          </a:p>
        </p:txBody>
      </p:sp>
      <p:graphicFrame>
        <p:nvGraphicFramePr>
          <p:cNvPr id="4" name="Table 4">
            <a:extLst>
              <a:ext uri="{FF2B5EF4-FFF2-40B4-BE49-F238E27FC236}">
                <a16:creationId xmlns:a16="http://schemas.microsoft.com/office/drawing/2014/main" id="{8BF81CF7-129D-40F9-9142-7070F68A15B7}"/>
              </a:ext>
            </a:extLst>
          </p:cNvPr>
          <p:cNvGraphicFramePr>
            <a:graphicFrameLocks noGrp="1"/>
          </p:cNvGraphicFramePr>
          <p:nvPr>
            <p:extLst>
              <p:ext uri="{D42A27DB-BD31-4B8C-83A1-F6EECF244321}">
                <p14:modId xmlns:p14="http://schemas.microsoft.com/office/powerpoint/2010/main" val="1900423387"/>
              </p:ext>
            </p:extLst>
          </p:nvPr>
        </p:nvGraphicFramePr>
        <p:xfrm>
          <a:off x="3720122" y="3046679"/>
          <a:ext cx="4326597" cy="3224571"/>
        </p:xfrm>
        <a:graphic>
          <a:graphicData uri="http://schemas.openxmlformats.org/drawingml/2006/table">
            <a:tbl>
              <a:tblPr firstRow="1" bandRow="1">
                <a:tableStyleId>{5C22544A-7EE6-4342-B048-85BDC9FD1C3A}</a:tableStyleId>
              </a:tblPr>
              <a:tblGrid>
                <a:gridCol w="4326597">
                  <a:extLst>
                    <a:ext uri="{9D8B030D-6E8A-4147-A177-3AD203B41FA5}">
                      <a16:colId xmlns:a16="http://schemas.microsoft.com/office/drawing/2014/main" val="1518295488"/>
                    </a:ext>
                  </a:extLst>
                </a:gridCol>
              </a:tblGrid>
              <a:tr h="664251">
                <a:tc>
                  <a:txBody>
                    <a:bodyPr/>
                    <a:lstStyle/>
                    <a:p>
                      <a:pPr algn="ctr"/>
                      <a:r>
                        <a:rPr lang="en-US" sz="1400" dirty="0"/>
                        <a:t>B Blake</a:t>
                      </a:r>
                    </a:p>
                    <a:p>
                      <a:pPr algn="ctr"/>
                      <a:r>
                        <a:rPr lang="en-US" sz="1400" dirty="0"/>
                        <a:t>Balance Sheet as at 6 May 2007</a:t>
                      </a:r>
                    </a:p>
                  </a:txBody>
                  <a:tcPr/>
                </a:tc>
                <a:extLst>
                  <a:ext uri="{0D108BD9-81ED-4DB2-BD59-A6C34878D82A}">
                    <a16:rowId xmlns:a16="http://schemas.microsoft.com/office/drawing/2014/main" val="966465093"/>
                  </a:ext>
                </a:extLst>
              </a:tr>
              <a:tr h="2099027">
                <a:tc>
                  <a:txBody>
                    <a:bodyPr/>
                    <a:lstStyle/>
                    <a:p>
                      <a:pPr algn="ctr"/>
                      <a:r>
                        <a:rPr lang="en-US" dirty="0"/>
                        <a:t>                              $</a:t>
                      </a:r>
                    </a:p>
                    <a:p>
                      <a:r>
                        <a:rPr lang="en-US" dirty="0"/>
                        <a:t>Cash at bank                         28000</a:t>
                      </a:r>
                    </a:p>
                    <a:p>
                      <a:r>
                        <a:rPr lang="en-US" dirty="0"/>
                        <a:t>Shop                                       32000</a:t>
                      </a:r>
                    </a:p>
                    <a:p>
                      <a:r>
                        <a:rPr lang="en-US" dirty="0"/>
                        <a:t>Inventory                               </a:t>
                      </a:r>
                      <a:r>
                        <a:rPr lang="en-US" u="sng" dirty="0"/>
                        <a:t>7000</a:t>
                      </a:r>
                    </a:p>
                    <a:p>
                      <a:r>
                        <a:rPr lang="en-US" dirty="0"/>
                        <a:t>                                                </a:t>
                      </a:r>
                      <a:r>
                        <a:rPr lang="en-US" u="wavyDbl" baseline="0" dirty="0"/>
                        <a:t>67000</a:t>
                      </a:r>
                    </a:p>
                    <a:p>
                      <a:r>
                        <a:rPr lang="en-US" u="none" baseline="0" dirty="0"/>
                        <a:t>Less accounts payables       (7000)</a:t>
                      </a:r>
                    </a:p>
                    <a:p>
                      <a:r>
                        <a:rPr lang="en-US" u="wavyDbl" baseline="0" dirty="0"/>
                        <a:t>  </a:t>
                      </a:r>
                      <a:r>
                        <a:rPr lang="en-US" u="none" baseline="0" dirty="0"/>
                        <a:t>                                               </a:t>
                      </a:r>
                      <a:r>
                        <a:rPr lang="en-US" u="wavyDbl" baseline="0" dirty="0"/>
                        <a:t>60000</a:t>
                      </a:r>
                    </a:p>
                    <a:p>
                      <a:endParaRPr lang="en-US" u="wavyDbl" baseline="0" dirty="0"/>
                    </a:p>
                    <a:p>
                      <a:r>
                        <a:rPr lang="en-US" dirty="0"/>
                        <a:t>Capital                                    </a:t>
                      </a:r>
                      <a:r>
                        <a:rPr lang="en-US" u="wavyDbl" baseline="0" dirty="0"/>
                        <a:t>60000</a:t>
                      </a:r>
                    </a:p>
                  </a:txBody>
                  <a:tcPr/>
                </a:tc>
                <a:extLst>
                  <a:ext uri="{0D108BD9-81ED-4DB2-BD59-A6C34878D82A}">
                    <a16:rowId xmlns:a16="http://schemas.microsoft.com/office/drawing/2014/main" val="1768525640"/>
                  </a:ext>
                </a:extLst>
              </a:tr>
            </a:tbl>
          </a:graphicData>
        </a:graphic>
      </p:graphicFrame>
      <p:sp>
        <p:nvSpPr>
          <p:cNvPr id="6" name="TextBox 5">
            <a:extLst>
              <a:ext uri="{FF2B5EF4-FFF2-40B4-BE49-F238E27FC236}">
                <a16:creationId xmlns:a16="http://schemas.microsoft.com/office/drawing/2014/main" id="{6C479855-D3CD-BF33-84AE-AC685AADF7AE}"/>
              </a:ext>
            </a:extLst>
          </p:cNvPr>
          <p:cNvSpPr txBox="1"/>
          <p:nvPr/>
        </p:nvSpPr>
        <p:spPr>
          <a:xfrm>
            <a:off x="8159262" y="365125"/>
            <a:ext cx="2841673" cy="1754326"/>
          </a:xfrm>
          <a:prstGeom prst="rect">
            <a:avLst/>
          </a:prstGeom>
          <a:noFill/>
        </p:spPr>
        <p:txBody>
          <a:bodyPr wrap="square" rtlCol="0">
            <a:spAutoFit/>
          </a:bodyPr>
          <a:lstStyle/>
          <a:p>
            <a:r>
              <a:rPr lang="en-US" dirty="0"/>
              <a:t>Inventory: +7000</a:t>
            </a:r>
          </a:p>
          <a:p>
            <a:r>
              <a:rPr lang="en-US" dirty="0"/>
              <a:t>Liability: +7000</a:t>
            </a:r>
          </a:p>
          <a:p>
            <a:endParaRPr lang="en-US" dirty="0"/>
          </a:p>
          <a:p>
            <a:r>
              <a:rPr lang="en-US" dirty="0"/>
              <a:t>Assets-liability=capital</a:t>
            </a:r>
          </a:p>
          <a:p>
            <a:r>
              <a:rPr lang="en-US" dirty="0"/>
              <a:t>67000-7000=60000</a:t>
            </a:r>
          </a:p>
          <a:p>
            <a:endParaRPr lang="en-US" dirty="0"/>
          </a:p>
        </p:txBody>
      </p:sp>
    </p:spTree>
    <p:extLst>
      <p:ext uri="{BB962C8B-B14F-4D97-AF65-F5344CB8AC3E}">
        <p14:creationId xmlns:p14="http://schemas.microsoft.com/office/powerpoint/2010/main" val="4194151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EA2A-F6B8-43F0-8114-E53702481761}"/>
              </a:ext>
            </a:extLst>
          </p:cNvPr>
          <p:cNvSpPr>
            <a:spLocks noGrp="1"/>
          </p:cNvSpPr>
          <p:nvPr>
            <p:ph type="title"/>
          </p:nvPr>
        </p:nvSpPr>
        <p:spPr/>
        <p:txBody>
          <a:bodyPr>
            <a:normAutofit/>
          </a:bodyPr>
          <a:lstStyle/>
          <a:p>
            <a:r>
              <a:rPr lang="en-US" sz="3200" b="1" dirty="0"/>
              <a:t>Accounting Equation</a:t>
            </a:r>
          </a:p>
        </p:txBody>
      </p:sp>
      <p:sp>
        <p:nvSpPr>
          <p:cNvPr id="3" name="Content Placeholder 2">
            <a:extLst>
              <a:ext uri="{FF2B5EF4-FFF2-40B4-BE49-F238E27FC236}">
                <a16:creationId xmlns:a16="http://schemas.microsoft.com/office/drawing/2014/main" id="{A1E589C3-1011-4019-9BA3-219D8269EF0F}"/>
              </a:ext>
            </a:extLst>
          </p:cNvPr>
          <p:cNvSpPr>
            <a:spLocks noGrp="1"/>
          </p:cNvSpPr>
          <p:nvPr>
            <p:ph idx="1"/>
          </p:nvPr>
        </p:nvSpPr>
        <p:spPr>
          <a:xfrm>
            <a:off x="838200" y="1375459"/>
            <a:ext cx="10515600" cy="5117416"/>
          </a:xfrm>
        </p:spPr>
        <p:txBody>
          <a:bodyPr/>
          <a:lstStyle/>
          <a:p>
            <a:pPr marL="0" indent="0">
              <a:buNone/>
            </a:pPr>
            <a:r>
              <a:rPr lang="en-US" sz="2000" b="1" dirty="0"/>
              <a:t>Sale of an asset on credit</a:t>
            </a:r>
          </a:p>
          <a:p>
            <a:pPr marL="0" indent="0">
              <a:buNone/>
            </a:pPr>
            <a:r>
              <a:rPr lang="en-US" sz="2000" dirty="0"/>
              <a:t>On 10 May 2007, goods which cost $600 were sold to J Brown for the same amount, the money to be paid later.  </a:t>
            </a:r>
          </a:p>
        </p:txBody>
      </p:sp>
      <p:graphicFrame>
        <p:nvGraphicFramePr>
          <p:cNvPr id="4" name="Table 4">
            <a:extLst>
              <a:ext uri="{FF2B5EF4-FFF2-40B4-BE49-F238E27FC236}">
                <a16:creationId xmlns:a16="http://schemas.microsoft.com/office/drawing/2014/main" id="{8BF81CF7-129D-40F9-9142-7070F68A15B7}"/>
              </a:ext>
            </a:extLst>
          </p:cNvPr>
          <p:cNvGraphicFramePr>
            <a:graphicFrameLocks noGrp="1"/>
          </p:cNvGraphicFramePr>
          <p:nvPr>
            <p:extLst>
              <p:ext uri="{D42A27DB-BD31-4B8C-83A1-F6EECF244321}">
                <p14:modId xmlns:p14="http://schemas.microsoft.com/office/powerpoint/2010/main" val="1198010076"/>
              </p:ext>
            </p:extLst>
          </p:nvPr>
        </p:nvGraphicFramePr>
        <p:xfrm>
          <a:off x="3298091" y="2765324"/>
          <a:ext cx="4326597" cy="3380972"/>
        </p:xfrm>
        <a:graphic>
          <a:graphicData uri="http://schemas.openxmlformats.org/drawingml/2006/table">
            <a:tbl>
              <a:tblPr firstRow="1" bandRow="1">
                <a:tableStyleId>{5C22544A-7EE6-4342-B048-85BDC9FD1C3A}</a:tableStyleId>
              </a:tblPr>
              <a:tblGrid>
                <a:gridCol w="4326597">
                  <a:extLst>
                    <a:ext uri="{9D8B030D-6E8A-4147-A177-3AD203B41FA5}">
                      <a16:colId xmlns:a16="http://schemas.microsoft.com/office/drawing/2014/main" val="1518295488"/>
                    </a:ext>
                  </a:extLst>
                </a:gridCol>
              </a:tblGrid>
              <a:tr h="820652">
                <a:tc>
                  <a:txBody>
                    <a:bodyPr/>
                    <a:lstStyle/>
                    <a:p>
                      <a:pPr algn="ctr"/>
                      <a:r>
                        <a:rPr lang="en-US" sz="1600" dirty="0"/>
                        <a:t>B Blake</a:t>
                      </a:r>
                    </a:p>
                    <a:p>
                      <a:pPr algn="ctr"/>
                      <a:r>
                        <a:rPr lang="en-US" sz="1600" dirty="0"/>
                        <a:t>Balance Sheet as at 10 May 2007</a:t>
                      </a:r>
                    </a:p>
                  </a:txBody>
                  <a:tcPr/>
                </a:tc>
                <a:extLst>
                  <a:ext uri="{0D108BD9-81ED-4DB2-BD59-A6C34878D82A}">
                    <a16:rowId xmlns:a16="http://schemas.microsoft.com/office/drawing/2014/main" val="966465093"/>
                  </a:ext>
                </a:extLst>
              </a:tr>
              <a:tr h="2444569">
                <a:tc>
                  <a:txBody>
                    <a:bodyPr/>
                    <a:lstStyle/>
                    <a:p>
                      <a:pPr algn="ctr"/>
                      <a:r>
                        <a:rPr lang="en-US" dirty="0"/>
                        <a:t>                              $</a:t>
                      </a:r>
                    </a:p>
                    <a:p>
                      <a:r>
                        <a:rPr lang="en-US" dirty="0"/>
                        <a:t>Cash at bank                         28000</a:t>
                      </a:r>
                    </a:p>
                    <a:p>
                      <a:r>
                        <a:rPr lang="en-US" dirty="0"/>
                        <a:t>Shop                                       </a:t>
                      </a:r>
                      <a:r>
                        <a:rPr lang="en-US" u="none" dirty="0"/>
                        <a:t>32000</a:t>
                      </a:r>
                    </a:p>
                    <a:p>
                      <a:r>
                        <a:rPr lang="en-US" dirty="0"/>
                        <a:t>Inventory                               6400</a:t>
                      </a:r>
                    </a:p>
                    <a:p>
                      <a:r>
                        <a:rPr lang="en-US" u="none" dirty="0"/>
                        <a:t>Account Receivable              </a:t>
                      </a:r>
                      <a:r>
                        <a:rPr lang="en-US" u="sng" dirty="0"/>
                        <a:t>600</a:t>
                      </a:r>
                    </a:p>
                    <a:p>
                      <a:r>
                        <a:rPr lang="en-US" u="none" dirty="0"/>
                        <a:t>                                                67000</a:t>
                      </a:r>
                    </a:p>
                    <a:p>
                      <a:r>
                        <a:rPr lang="en-US" u="none" dirty="0"/>
                        <a:t>Less Account payable          </a:t>
                      </a:r>
                      <a:r>
                        <a:rPr lang="en-US" u="sng" dirty="0"/>
                        <a:t>(7000)</a:t>
                      </a:r>
                    </a:p>
                    <a:p>
                      <a:r>
                        <a:rPr lang="en-US" u="none" dirty="0"/>
                        <a:t>                                                </a:t>
                      </a:r>
                      <a:r>
                        <a:rPr lang="en-US" u="wavyDbl" baseline="0" dirty="0"/>
                        <a:t>60000</a:t>
                      </a:r>
                    </a:p>
                    <a:p>
                      <a:r>
                        <a:rPr lang="en-US" u="none" dirty="0"/>
                        <a:t>Capital                                    </a:t>
                      </a:r>
                      <a:r>
                        <a:rPr lang="en-US" u="wavyDbl" baseline="0" dirty="0"/>
                        <a:t>60000</a:t>
                      </a:r>
                    </a:p>
                  </a:txBody>
                  <a:tcPr/>
                </a:tc>
                <a:extLst>
                  <a:ext uri="{0D108BD9-81ED-4DB2-BD59-A6C34878D82A}">
                    <a16:rowId xmlns:a16="http://schemas.microsoft.com/office/drawing/2014/main" val="1768525640"/>
                  </a:ext>
                </a:extLst>
              </a:tr>
            </a:tbl>
          </a:graphicData>
        </a:graphic>
      </p:graphicFrame>
      <p:sp>
        <p:nvSpPr>
          <p:cNvPr id="5" name="TextBox 4">
            <a:extLst>
              <a:ext uri="{FF2B5EF4-FFF2-40B4-BE49-F238E27FC236}">
                <a16:creationId xmlns:a16="http://schemas.microsoft.com/office/drawing/2014/main" id="{ED155540-4EA7-B6C0-F4C1-0E2E618BB93E}"/>
              </a:ext>
            </a:extLst>
          </p:cNvPr>
          <p:cNvSpPr txBox="1"/>
          <p:nvPr/>
        </p:nvSpPr>
        <p:spPr>
          <a:xfrm>
            <a:off x="8271803" y="506437"/>
            <a:ext cx="2321169" cy="923330"/>
          </a:xfrm>
          <a:prstGeom prst="rect">
            <a:avLst/>
          </a:prstGeom>
          <a:noFill/>
        </p:spPr>
        <p:txBody>
          <a:bodyPr wrap="square" rtlCol="0">
            <a:spAutoFit/>
          </a:bodyPr>
          <a:lstStyle/>
          <a:p>
            <a:r>
              <a:rPr lang="en-US" dirty="0"/>
              <a:t>Account receivables=+600</a:t>
            </a:r>
          </a:p>
          <a:p>
            <a:r>
              <a:rPr lang="en-US" dirty="0"/>
              <a:t>Inventory=-600</a:t>
            </a:r>
          </a:p>
        </p:txBody>
      </p:sp>
    </p:spTree>
    <p:extLst>
      <p:ext uri="{BB962C8B-B14F-4D97-AF65-F5344CB8AC3E}">
        <p14:creationId xmlns:p14="http://schemas.microsoft.com/office/powerpoint/2010/main" val="334524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EA2A-F6B8-43F0-8114-E53702481761}"/>
              </a:ext>
            </a:extLst>
          </p:cNvPr>
          <p:cNvSpPr>
            <a:spLocks noGrp="1"/>
          </p:cNvSpPr>
          <p:nvPr>
            <p:ph type="title"/>
          </p:nvPr>
        </p:nvSpPr>
        <p:spPr/>
        <p:txBody>
          <a:bodyPr>
            <a:normAutofit/>
          </a:bodyPr>
          <a:lstStyle/>
          <a:p>
            <a:r>
              <a:rPr lang="en-US" sz="3200" b="1" dirty="0"/>
              <a:t>Accounting Equation</a:t>
            </a:r>
          </a:p>
        </p:txBody>
      </p:sp>
      <p:sp>
        <p:nvSpPr>
          <p:cNvPr id="3" name="Content Placeholder 2">
            <a:extLst>
              <a:ext uri="{FF2B5EF4-FFF2-40B4-BE49-F238E27FC236}">
                <a16:creationId xmlns:a16="http://schemas.microsoft.com/office/drawing/2014/main" id="{A1E589C3-1011-4019-9BA3-219D8269EF0F}"/>
              </a:ext>
            </a:extLst>
          </p:cNvPr>
          <p:cNvSpPr>
            <a:spLocks noGrp="1"/>
          </p:cNvSpPr>
          <p:nvPr>
            <p:ph idx="1"/>
          </p:nvPr>
        </p:nvSpPr>
        <p:spPr>
          <a:xfrm>
            <a:off x="838200" y="1375459"/>
            <a:ext cx="10515600" cy="5117416"/>
          </a:xfrm>
        </p:spPr>
        <p:txBody>
          <a:bodyPr/>
          <a:lstStyle/>
          <a:p>
            <a:pPr marL="0" indent="0">
              <a:buNone/>
            </a:pPr>
            <a:r>
              <a:rPr lang="en-US" sz="2000" b="1" dirty="0"/>
              <a:t>Sale of an asset for immediate payment</a:t>
            </a:r>
          </a:p>
          <a:p>
            <a:pPr marL="0" indent="0">
              <a:buNone/>
            </a:pPr>
            <a:r>
              <a:rPr lang="en-US" sz="2000" dirty="0"/>
              <a:t>On 13 May 2007, goods which cost $400 were sold to J Daley for the same amount. Daley paid for them immediately. </a:t>
            </a:r>
          </a:p>
        </p:txBody>
      </p:sp>
      <p:graphicFrame>
        <p:nvGraphicFramePr>
          <p:cNvPr id="4" name="Table 4">
            <a:extLst>
              <a:ext uri="{FF2B5EF4-FFF2-40B4-BE49-F238E27FC236}">
                <a16:creationId xmlns:a16="http://schemas.microsoft.com/office/drawing/2014/main" id="{8BF81CF7-129D-40F9-9142-7070F68A15B7}"/>
              </a:ext>
            </a:extLst>
          </p:cNvPr>
          <p:cNvGraphicFramePr>
            <a:graphicFrameLocks noGrp="1"/>
          </p:cNvGraphicFramePr>
          <p:nvPr>
            <p:extLst>
              <p:ext uri="{D42A27DB-BD31-4B8C-83A1-F6EECF244321}">
                <p14:modId xmlns:p14="http://schemas.microsoft.com/office/powerpoint/2010/main" val="2908182245"/>
              </p:ext>
            </p:extLst>
          </p:nvPr>
        </p:nvGraphicFramePr>
        <p:xfrm>
          <a:off x="3298091" y="2765324"/>
          <a:ext cx="4326597" cy="3380972"/>
        </p:xfrm>
        <a:graphic>
          <a:graphicData uri="http://schemas.openxmlformats.org/drawingml/2006/table">
            <a:tbl>
              <a:tblPr firstRow="1" bandRow="1">
                <a:tableStyleId>{5C22544A-7EE6-4342-B048-85BDC9FD1C3A}</a:tableStyleId>
              </a:tblPr>
              <a:tblGrid>
                <a:gridCol w="4326597">
                  <a:extLst>
                    <a:ext uri="{9D8B030D-6E8A-4147-A177-3AD203B41FA5}">
                      <a16:colId xmlns:a16="http://schemas.microsoft.com/office/drawing/2014/main" val="1518295488"/>
                    </a:ext>
                  </a:extLst>
                </a:gridCol>
              </a:tblGrid>
              <a:tr h="820652">
                <a:tc>
                  <a:txBody>
                    <a:bodyPr/>
                    <a:lstStyle/>
                    <a:p>
                      <a:pPr algn="ctr"/>
                      <a:r>
                        <a:rPr lang="en-US" sz="1600" dirty="0"/>
                        <a:t>B Blake</a:t>
                      </a:r>
                    </a:p>
                    <a:p>
                      <a:pPr algn="ctr"/>
                      <a:r>
                        <a:rPr lang="en-US" sz="1600" dirty="0"/>
                        <a:t>Balance Sheet as at 13 May 2007</a:t>
                      </a:r>
                    </a:p>
                  </a:txBody>
                  <a:tcPr/>
                </a:tc>
                <a:extLst>
                  <a:ext uri="{0D108BD9-81ED-4DB2-BD59-A6C34878D82A}">
                    <a16:rowId xmlns:a16="http://schemas.microsoft.com/office/drawing/2014/main" val="966465093"/>
                  </a:ext>
                </a:extLst>
              </a:tr>
              <a:tr h="2444569">
                <a:tc>
                  <a:txBody>
                    <a:bodyPr/>
                    <a:lstStyle/>
                    <a:p>
                      <a:pPr algn="ctr"/>
                      <a:r>
                        <a:rPr lang="en-US" dirty="0"/>
                        <a:t>                              $</a:t>
                      </a:r>
                    </a:p>
                    <a:p>
                      <a:r>
                        <a:rPr lang="en-US" dirty="0"/>
                        <a:t>Cash at bank                         28400</a:t>
                      </a:r>
                    </a:p>
                    <a:p>
                      <a:r>
                        <a:rPr lang="en-US" dirty="0"/>
                        <a:t>Shop                                       </a:t>
                      </a:r>
                      <a:r>
                        <a:rPr lang="en-US" u="none" dirty="0"/>
                        <a:t>32000</a:t>
                      </a:r>
                    </a:p>
                    <a:p>
                      <a:r>
                        <a:rPr lang="en-US" dirty="0"/>
                        <a:t>Inventory                               6000</a:t>
                      </a:r>
                    </a:p>
                    <a:p>
                      <a:r>
                        <a:rPr lang="en-US" u="none" dirty="0"/>
                        <a:t>Account Receivable              </a:t>
                      </a:r>
                      <a:r>
                        <a:rPr lang="en-US" u="sng" dirty="0"/>
                        <a:t>600</a:t>
                      </a:r>
                    </a:p>
                    <a:p>
                      <a:r>
                        <a:rPr lang="en-US" u="none" dirty="0"/>
                        <a:t>                                                67000</a:t>
                      </a:r>
                    </a:p>
                    <a:p>
                      <a:r>
                        <a:rPr lang="en-US" u="none" dirty="0"/>
                        <a:t>Less Account payable          </a:t>
                      </a:r>
                      <a:r>
                        <a:rPr lang="en-US" u="sng" dirty="0"/>
                        <a:t>(7000)</a:t>
                      </a:r>
                    </a:p>
                    <a:p>
                      <a:r>
                        <a:rPr lang="en-US" u="none" dirty="0"/>
                        <a:t>                                                </a:t>
                      </a:r>
                      <a:r>
                        <a:rPr lang="en-US" u="wavyDbl" baseline="0" dirty="0"/>
                        <a:t>60000</a:t>
                      </a:r>
                    </a:p>
                    <a:p>
                      <a:r>
                        <a:rPr lang="en-US" u="none" dirty="0"/>
                        <a:t>Capital                                    </a:t>
                      </a:r>
                      <a:r>
                        <a:rPr lang="en-US" u="wavyDbl" baseline="0" dirty="0"/>
                        <a:t>60000</a:t>
                      </a:r>
                    </a:p>
                  </a:txBody>
                  <a:tcPr/>
                </a:tc>
                <a:extLst>
                  <a:ext uri="{0D108BD9-81ED-4DB2-BD59-A6C34878D82A}">
                    <a16:rowId xmlns:a16="http://schemas.microsoft.com/office/drawing/2014/main" val="1768525640"/>
                  </a:ext>
                </a:extLst>
              </a:tr>
            </a:tbl>
          </a:graphicData>
        </a:graphic>
      </p:graphicFrame>
    </p:spTree>
    <p:extLst>
      <p:ext uri="{BB962C8B-B14F-4D97-AF65-F5344CB8AC3E}">
        <p14:creationId xmlns:p14="http://schemas.microsoft.com/office/powerpoint/2010/main" val="600528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EA2A-F6B8-43F0-8114-E53702481761}"/>
              </a:ext>
            </a:extLst>
          </p:cNvPr>
          <p:cNvSpPr>
            <a:spLocks noGrp="1"/>
          </p:cNvSpPr>
          <p:nvPr>
            <p:ph type="title"/>
          </p:nvPr>
        </p:nvSpPr>
        <p:spPr/>
        <p:txBody>
          <a:bodyPr>
            <a:normAutofit/>
          </a:bodyPr>
          <a:lstStyle/>
          <a:p>
            <a:r>
              <a:rPr lang="en-US" sz="3200" b="1" dirty="0"/>
              <a:t>Accounting Equation</a:t>
            </a:r>
          </a:p>
        </p:txBody>
      </p:sp>
      <p:sp>
        <p:nvSpPr>
          <p:cNvPr id="3" name="Content Placeholder 2">
            <a:extLst>
              <a:ext uri="{FF2B5EF4-FFF2-40B4-BE49-F238E27FC236}">
                <a16:creationId xmlns:a16="http://schemas.microsoft.com/office/drawing/2014/main" id="{A1E589C3-1011-4019-9BA3-219D8269EF0F}"/>
              </a:ext>
            </a:extLst>
          </p:cNvPr>
          <p:cNvSpPr>
            <a:spLocks noGrp="1"/>
          </p:cNvSpPr>
          <p:nvPr>
            <p:ph idx="1"/>
          </p:nvPr>
        </p:nvSpPr>
        <p:spPr>
          <a:xfrm>
            <a:off x="838200" y="1375459"/>
            <a:ext cx="10515600" cy="5117416"/>
          </a:xfrm>
        </p:spPr>
        <p:txBody>
          <a:bodyPr/>
          <a:lstStyle/>
          <a:p>
            <a:pPr marL="0" indent="0">
              <a:buNone/>
            </a:pPr>
            <a:r>
              <a:rPr lang="en-US" sz="2000" b="1" dirty="0"/>
              <a:t>Payment of a liability</a:t>
            </a:r>
          </a:p>
          <a:p>
            <a:pPr marL="0" indent="0">
              <a:buNone/>
            </a:pPr>
            <a:r>
              <a:rPr lang="en-US" sz="2000" dirty="0"/>
              <a:t>On 15 May 2007, Blake pays a cheque for $3000 to D Smith in part payment of the amount owing.</a:t>
            </a:r>
          </a:p>
        </p:txBody>
      </p:sp>
      <p:graphicFrame>
        <p:nvGraphicFramePr>
          <p:cNvPr id="4" name="Table 4">
            <a:extLst>
              <a:ext uri="{FF2B5EF4-FFF2-40B4-BE49-F238E27FC236}">
                <a16:creationId xmlns:a16="http://schemas.microsoft.com/office/drawing/2014/main" id="{8BF81CF7-129D-40F9-9142-7070F68A15B7}"/>
              </a:ext>
            </a:extLst>
          </p:cNvPr>
          <p:cNvGraphicFramePr>
            <a:graphicFrameLocks noGrp="1"/>
          </p:cNvGraphicFramePr>
          <p:nvPr>
            <p:extLst>
              <p:ext uri="{D42A27DB-BD31-4B8C-83A1-F6EECF244321}">
                <p14:modId xmlns:p14="http://schemas.microsoft.com/office/powerpoint/2010/main" val="3280158821"/>
              </p:ext>
            </p:extLst>
          </p:nvPr>
        </p:nvGraphicFramePr>
        <p:xfrm>
          <a:off x="3298091" y="2765324"/>
          <a:ext cx="4326597" cy="3380972"/>
        </p:xfrm>
        <a:graphic>
          <a:graphicData uri="http://schemas.openxmlformats.org/drawingml/2006/table">
            <a:tbl>
              <a:tblPr firstRow="1" bandRow="1">
                <a:tableStyleId>{5C22544A-7EE6-4342-B048-85BDC9FD1C3A}</a:tableStyleId>
              </a:tblPr>
              <a:tblGrid>
                <a:gridCol w="4326597">
                  <a:extLst>
                    <a:ext uri="{9D8B030D-6E8A-4147-A177-3AD203B41FA5}">
                      <a16:colId xmlns:a16="http://schemas.microsoft.com/office/drawing/2014/main" val="1518295488"/>
                    </a:ext>
                  </a:extLst>
                </a:gridCol>
              </a:tblGrid>
              <a:tr h="820652">
                <a:tc>
                  <a:txBody>
                    <a:bodyPr/>
                    <a:lstStyle/>
                    <a:p>
                      <a:pPr algn="ctr"/>
                      <a:r>
                        <a:rPr lang="en-US" sz="1600" dirty="0"/>
                        <a:t>B Blake</a:t>
                      </a:r>
                    </a:p>
                    <a:p>
                      <a:pPr algn="ctr"/>
                      <a:r>
                        <a:rPr lang="en-US" sz="1600" dirty="0"/>
                        <a:t>Balance Sheet as at 15 May 2007</a:t>
                      </a:r>
                    </a:p>
                  </a:txBody>
                  <a:tcPr/>
                </a:tc>
                <a:extLst>
                  <a:ext uri="{0D108BD9-81ED-4DB2-BD59-A6C34878D82A}">
                    <a16:rowId xmlns:a16="http://schemas.microsoft.com/office/drawing/2014/main" val="966465093"/>
                  </a:ext>
                </a:extLst>
              </a:tr>
              <a:tr h="2444569">
                <a:tc>
                  <a:txBody>
                    <a:bodyPr/>
                    <a:lstStyle/>
                    <a:p>
                      <a:pPr algn="ctr"/>
                      <a:r>
                        <a:rPr lang="en-US" dirty="0"/>
                        <a:t>                              $</a:t>
                      </a:r>
                    </a:p>
                    <a:p>
                      <a:r>
                        <a:rPr lang="en-US" dirty="0"/>
                        <a:t>Cash at bank                         25400</a:t>
                      </a:r>
                    </a:p>
                    <a:p>
                      <a:r>
                        <a:rPr lang="en-US" dirty="0"/>
                        <a:t>Shop                                       </a:t>
                      </a:r>
                      <a:r>
                        <a:rPr lang="en-US" u="none" dirty="0"/>
                        <a:t>32000</a:t>
                      </a:r>
                    </a:p>
                    <a:p>
                      <a:r>
                        <a:rPr lang="en-US" dirty="0"/>
                        <a:t>Inventory                               6000</a:t>
                      </a:r>
                    </a:p>
                    <a:p>
                      <a:r>
                        <a:rPr lang="en-US" u="none" dirty="0"/>
                        <a:t>Account Receivable              </a:t>
                      </a:r>
                      <a:r>
                        <a:rPr lang="en-US" u="sng" dirty="0"/>
                        <a:t>600</a:t>
                      </a:r>
                    </a:p>
                    <a:p>
                      <a:r>
                        <a:rPr lang="en-US" u="none" dirty="0"/>
                        <a:t>                                                64000</a:t>
                      </a:r>
                    </a:p>
                    <a:p>
                      <a:r>
                        <a:rPr lang="en-US" u="none" dirty="0"/>
                        <a:t>Less Account payable          </a:t>
                      </a:r>
                      <a:r>
                        <a:rPr lang="en-US" u="sng" dirty="0"/>
                        <a:t>(4000)</a:t>
                      </a:r>
                    </a:p>
                    <a:p>
                      <a:r>
                        <a:rPr lang="en-US" u="none" dirty="0"/>
                        <a:t>                                                </a:t>
                      </a:r>
                      <a:r>
                        <a:rPr lang="en-US" u="wavyDbl" baseline="0" dirty="0"/>
                        <a:t>60000</a:t>
                      </a:r>
                    </a:p>
                    <a:p>
                      <a:r>
                        <a:rPr lang="en-US" u="none" dirty="0"/>
                        <a:t>Capital                                    </a:t>
                      </a:r>
                      <a:r>
                        <a:rPr lang="en-US" u="wavyDbl" baseline="0" dirty="0"/>
                        <a:t>60000</a:t>
                      </a:r>
                    </a:p>
                  </a:txBody>
                  <a:tcPr/>
                </a:tc>
                <a:extLst>
                  <a:ext uri="{0D108BD9-81ED-4DB2-BD59-A6C34878D82A}">
                    <a16:rowId xmlns:a16="http://schemas.microsoft.com/office/drawing/2014/main" val="1768525640"/>
                  </a:ext>
                </a:extLst>
              </a:tr>
            </a:tbl>
          </a:graphicData>
        </a:graphic>
      </p:graphicFrame>
    </p:spTree>
    <p:extLst>
      <p:ext uri="{BB962C8B-B14F-4D97-AF65-F5344CB8AC3E}">
        <p14:creationId xmlns:p14="http://schemas.microsoft.com/office/powerpoint/2010/main" val="4035567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EA2A-F6B8-43F0-8114-E53702481761}"/>
              </a:ext>
            </a:extLst>
          </p:cNvPr>
          <p:cNvSpPr>
            <a:spLocks noGrp="1"/>
          </p:cNvSpPr>
          <p:nvPr>
            <p:ph type="title"/>
          </p:nvPr>
        </p:nvSpPr>
        <p:spPr/>
        <p:txBody>
          <a:bodyPr>
            <a:normAutofit/>
          </a:bodyPr>
          <a:lstStyle/>
          <a:p>
            <a:r>
              <a:rPr lang="en-US" sz="3200" b="1" dirty="0"/>
              <a:t>Accounting Equation</a:t>
            </a:r>
          </a:p>
        </p:txBody>
      </p:sp>
      <p:sp>
        <p:nvSpPr>
          <p:cNvPr id="3" name="Content Placeholder 2">
            <a:extLst>
              <a:ext uri="{FF2B5EF4-FFF2-40B4-BE49-F238E27FC236}">
                <a16:creationId xmlns:a16="http://schemas.microsoft.com/office/drawing/2014/main" id="{A1E589C3-1011-4019-9BA3-219D8269EF0F}"/>
              </a:ext>
            </a:extLst>
          </p:cNvPr>
          <p:cNvSpPr>
            <a:spLocks noGrp="1"/>
          </p:cNvSpPr>
          <p:nvPr>
            <p:ph idx="1"/>
          </p:nvPr>
        </p:nvSpPr>
        <p:spPr>
          <a:xfrm>
            <a:off x="838200" y="1375459"/>
            <a:ext cx="10515600" cy="5117416"/>
          </a:xfrm>
        </p:spPr>
        <p:txBody>
          <a:bodyPr/>
          <a:lstStyle/>
          <a:p>
            <a:pPr marL="0" indent="0">
              <a:buNone/>
            </a:pPr>
            <a:r>
              <a:rPr lang="en-US" sz="2000" b="1" dirty="0"/>
              <a:t>Collection of an asset</a:t>
            </a:r>
          </a:p>
          <a:p>
            <a:pPr marL="0" indent="0">
              <a:buNone/>
            </a:pPr>
            <a:r>
              <a:rPr lang="en-US" sz="2000" dirty="0"/>
              <a:t>On 30 May 2007, J Brown who owed Blake $600, makes a part payment of $200 by cheque. </a:t>
            </a:r>
          </a:p>
        </p:txBody>
      </p:sp>
      <p:graphicFrame>
        <p:nvGraphicFramePr>
          <p:cNvPr id="4" name="Table 4">
            <a:extLst>
              <a:ext uri="{FF2B5EF4-FFF2-40B4-BE49-F238E27FC236}">
                <a16:creationId xmlns:a16="http://schemas.microsoft.com/office/drawing/2014/main" id="{8BF81CF7-129D-40F9-9142-7070F68A15B7}"/>
              </a:ext>
            </a:extLst>
          </p:cNvPr>
          <p:cNvGraphicFramePr>
            <a:graphicFrameLocks noGrp="1"/>
          </p:cNvGraphicFramePr>
          <p:nvPr>
            <p:extLst>
              <p:ext uri="{D42A27DB-BD31-4B8C-83A1-F6EECF244321}">
                <p14:modId xmlns:p14="http://schemas.microsoft.com/office/powerpoint/2010/main" val="1951520355"/>
              </p:ext>
            </p:extLst>
          </p:nvPr>
        </p:nvGraphicFramePr>
        <p:xfrm>
          <a:off x="3298091" y="2765324"/>
          <a:ext cx="4326597" cy="3380972"/>
        </p:xfrm>
        <a:graphic>
          <a:graphicData uri="http://schemas.openxmlformats.org/drawingml/2006/table">
            <a:tbl>
              <a:tblPr firstRow="1" bandRow="1">
                <a:tableStyleId>{5C22544A-7EE6-4342-B048-85BDC9FD1C3A}</a:tableStyleId>
              </a:tblPr>
              <a:tblGrid>
                <a:gridCol w="4326597">
                  <a:extLst>
                    <a:ext uri="{9D8B030D-6E8A-4147-A177-3AD203B41FA5}">
                      <a16:colId xmlns:a16="http://schemas.microsoft.com/office/drawing/2014/main" val="1518295488"/>
                    </a:ext>
                  </a:extLst>
                </a:gridCol>
              </a:tblGrid>
              <a:tr h="820652">
                <a:tc>
                  <a:txBody>
                    <a:bodyPr/>
                    <a:lstStyle/>
                    <a:p>
                      <a:pPr algn="ctr"/>
                      <a:r>
                        <a:rPr lang="en-US" sz="1600" dirty="0"/>
                        <a:t>B Blake</a:t>
                      </a:r>
                    </a:p>
                    <a:p>
                      <a:pPr algn="ctr"/>
                      <a:r>
                        <a:rPr lang="en-US" sz="1600" dirty="0"/>
                        <a:t>Balance Sheet as at 10 May 2007</a:t>
                      </a:r>
                    </a:p>
                  </a:txBody>
                  <a:tcPr/>
                </a:tc>
                <a:extLst>
                  <a:ext uri="{0D108BD9-81ED-4DB2-BD59-A6C34878D82A}">
                    <a16:rowId xmlns:a16="http://schemas.microsoft.com/office/drawing/2014/main" val="966465093"/>
                  </a:ext>
                </a:extLst>
              </a:tr>
              <a:tr h="2444569">
                <a:tc>
                  <a:txBody>
                    <a:bodyPr/>
                    <a:lstStyle/>
                    <a:p>
                      <a:pPr algn="ctr"/>
                      <a:r>
                        <a:rPr lang="en-US" dirty="0"/>
                        <a:t>                              $</a:t>
                      </a:r>
                    </a:p>
                    <a:p>
                      <a:r>
                        <a:rPr lang="en-US" dirty="0"/>
                        <a:t>Cash at bank                         25600</a:t>
                      </a:r>
                    </a:p>
                    <a:p>
                      <a:r>
                        <a:rPr lang="en-US" dirty="0"/>
                        <a:t>Shop                                       </a:t>
                      </a:r>
                      <a:r>
                        <a:rPr lang="en-US" u="none" dirty="0"/>
                        <a:t>32000</a:t>
                      </a:r>
                    </a:p>
                    <a:p>
                      <a:r>
                        <a:rPr lang="en-US" dirty="0"/>
                        <a:t>Inventory                               6000</a:t>
                      </a:r>
                    </a:p>
                    <a:p>
                      <a:r>
                        <a:rPr lang="en-US" u="none" dirty="0"/>
                        <a:t>Account Receivable              </a:t>
                      </a:r>
                      <a:r>
                        <a:rPr lang="en-US" u="sng" dirty="0"/>
                        <a:t>400</a:t>
                      </a:r>
                    </a:p>
                    <a:p>
                      <a:r>
                        <a:rPr lang="en-US" u="none" dirty="0"/>
                        <a:t>                                                64000</a:t>
                      </a:r>
                    </a:p>
                    <a:p>
                      <a:r>
                        <a:rPr lang="en-US" u="none" dirty="0"/>
                        <a:t>Less Account payable          </a:t>
                      </a:r>
                      <a:r>
                        <a:rPr lang="en-US" u="sng" dirty="0"/>
                        <a:t>(4000)</a:t>
                      </a:r>
                    </a:p>
                    <a:p>
                      <a:r>
                        <a:rPr lang="en-US" u="none" dirty="0"/>
                        <a:t>                                                </a:t>
                      </a:r>
                      <a:r>
                        <a:rPr lang="en-US" u="wavyDbl" baseline="0" dirty="0"/>
                        <a:t>60000</a:t>
                      </a:r>
                    </a:p>
                    <a:p>
                      <a:r>
                        <a:rPr lang="en-US" u="none" dirty="0"/>
                        <a:t>Capital                                    </a:t>
                      </a:r>
                      <a:r>
                        <a:rPr lang="en-US" u="wavyDbl" baseline="0" dirty="0"/>
                        <a:t>60000</a:t>
                      </a:r>
                    </a:p>
                  </a:txBody>
                  <a:tcPr/>
                </a:tc>
                <a:extLst>
                  <a:ext uri="{0D108BD9-81ED-4DB2-BD59-A6C34878D82A}">
                    <a16:rowId xmlns:a16="http://schemas.microsoft.com/office/drawing/2014/main" val="1768525640"/>
                  </a:ext>
                </a:extLst>
              </a:tr>
            </a:tbl>
          </a:graphicData>
        </a:graphic>
      </p:graphicFrame>
    </p:spTree>
    <p:extLst>
      <p:ext uri="{BB962C8B-B14F-4D97-AF65-F5344CB8AC3E}">
        <p14:creationId xmlns:p14="http://schemas.microsoft.com/office/powerpoint/2010/main" val="637652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AD2A-F730-489D-A6D6-91ADBCB928F2}"/>
              </a:ext>
            </a:extLst>
          </p:cNvPr>
          <p:cNvSpPr>
            <a:spLocks noGrp="1"/>
          </p:cNvSpPr>
          <p:nvPr>
            <p:ph type="title"/>
          </p:nvPr>
        </p:nvSpPr>
        <p:spPr/>
        <p:txBody>
          <a:bodyPr>
            <a:normAutofit/>
          </a:bodyPr>
          <a:lstStyle/>
          <a:p>
            <a:r>
              <a:rPr lang="en-US" sz="3600" b="1" dirty="0"/>
              <a:t>Important Definitions</a:t>
            </a:r>
          </a:p>
        </p:txBody>
      </p:sp>
      <p:sp>
        <p:nvSpPr>
          <p:cNvPr id="3" name="Content Placeholder 2">
            <a:extLst>
              <a:ext uri="{FF2B5EF4-FFF2-40B4-BE49-F238E27FC236}">
                <a16:creationId xmlns:a16="http://schemas.microsoft.com/office/drawing/2014/main" id="{89DD4666-5B98-4DCB-8C46-1DD137EE470A}"/>
              </a:ext>
            </a:extLst>
          </p:cNvPr>
          <p:cNvSpPr>
            <a:spLocks noGrp="1"/>
          </p:cNvSpPr>
          <p:nvPr>
            <p:ph idx="1"/>
          </p:nvPr>
        </p:nvSpPr>
        <p:spPr>
          <a:xfrm>
            <a:off x="838200" y="1825625"/>
            <a:ext cx="10515600" cy="4667250"/>
          </a:xfrm>
        </p:spPr>
        <p:txBody>
          <a:bodyPr>
            <a:normAutofit/>
          </a:bodyPr>
          <a:lstStyle/>
          <a:p>
            <a:r>
              <a:rPr lang="en-US" sz="2400" b="1" dirty="0"/>
              <a:t>Bookkeeping:</a:t>
            </a:r>
            <a:r>
              <a:rPr lang="en-US" sz="2400" dirty="0"/>
              <a:t> the process of recording data relating to accounting transactions in the accounting books.</a:t>
            </a:r>
          </a:p>
          <a:p>
            <a:r>
              <a:rPr lang="en-US" sz="2400" b="1" dirty="0"/>
              <a:t>Capital</a:t>
            </a:r>
            <a:r>
              <a:rPr lang="en-US" sz="2400" dirty="0"/>
              <a:t>: Total of resources invested and left in the business by the owners.</a:t>
            </a:r>
          </a:p>
          <a:p>
            <a:r>
              <a:rPr lang="en-US" sz="2400" b="1" dirty="0"/>
              <a:t>Assets</a:t>
            </a:r>
            <a:r>
              <a:rPr lang="en-US" sz="2400" dirty="0"/>
              <a:t>: Resources owned by the business.</a:t>
            </a:r>
          </a:p>
          <a:p>
            <a:r>
              <a:rPr lang="en-US" sz="2400" b="1" dirty="0"/>
              <a:t>Liabilities</a:t>
            </a:r>
            <a:r>
              <a:rPr lang="en-US" sz="2400" dirty="0"/>
              <a:t>: Total of funds owed for assets supplied to the business to business or expenses incurred not yet paid.</a:t>
            </a:r>
          </a:p>
          <a:p>
            <a:r>
              <a:rPr lang="en-US" sz="2400" b="1" dirty="0"/>
              <a:t>Equity</a:t>
            </a:r>
            <a:r>
              <a:rPr lang="en-US" sz="2400" dirty="0"/>
              <a:t>: Another name for the capital of the owner.</a:t>
            </a:r>
          </a:p>
          <a:p>
            <a:r>
              <a:rPr lang="en-US" sz="2400" b="1" dirty="0"/>
              <a:t>Account payable or Creditor</a:t>
            </a:r>
            <a:r>
              <a:rPr lang="en-US" sz="2400" dirty="0"/>
              <a:t>: A person to whom money is owed for goods or services.</a:t>
            </a:r>
          </a:p>
          <a:p>
            <a:r>
              <a:rPr lang="en-US" sz="2400" b="1" dirty="0"/>
              <a:t>Account receivable or Debtor</a:t>
            </a:r>
            <a:r>
              <a:rPr lang="en-US" sz="2400" dirty="0"/>
              <a:t>: a person who owed money to business for goods and services supplied.</a:t>
            </a:r>
          </a:p>
          <a:p>
            <a:endParaRPr lang="en-US" dirty="0"/>
          </a:p>
          <a:p>
            <a:endParaRPr lang="en-US" dirty="0"/>
          </a:p>
        </p:txBody>
      </p:sp>
    </p:spTree>
    <p:extLst>
      <p:ext uri="{BB962C8B-B14F-4D97-AF65-F5344CB8AC3E}">
        <p14:creationId xmlns:p14="http://schemas.microsoft.com/office/powerpoint/2010/main" val="3043485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AD2A-F730-489D-A6D6-91ADBCB928F2}"/>
              </a:ext>
            </a:extLst>
          </p:cNvPr>
          <p:cNvSpPr>
            <a:spLocks noGrp="1"/>
          </p:cNvSpPr>
          <p:nvPr>
            <p:ph type="title"/>
          </p:nvPr>
        </p:nvSpPr>
        <p:spPr/>
        <p:txBody>
          <a:bodyPr>
            <a:normAutofit/>
          </a:bodyPr>
          <a:lstStyle/>
          <a:p>
            <a:r>
              <a:rPr lang="en-US" sz="3600" b="1" dirty="0"/>
              <a:t>Important Definitions</a:t>
            </a:r>
          </a:p>
        </p:txBody>
      </p:sp>
      <p:sp>
        <p:nvSpPr>
          <p:cNvPr id="3" name="Content Placeholder 2">
            <a:extLst>
              <a:ext uri="{FF2B5EF4-FFF2-40B4-BE49-F238E27FC236}">
                <a16:creationId xmlns:a16="http://schemas.microsoft.com/office/drawing/2014/main" id="{89DD4666-5B98-4DCB-8C46-1DD137EE470A}"/>
              </a:ext>
            </a:extLst>
          </p:cNvPr>
          <p:cNvSpPr>
            <a:spLocks noGrp="1"/>
          </p:cNvSpPr>
          <p:nvPr>
            <p:ph idx="1"/>
          </p:nvPr>
        </p:nvSpPr>
        <p:spPr/>
        <p:txBody>
          <a:bodyPr>
            <a:normAutofit/>
          </a:bodyPr>
          <a:lstStyle/>
          <a:p>
            <a:r>
              <a:rPr lang="en-US" sz="2400" b="1" dirty="0"/>
              <a:t>Non-current assets (Fixed assets): </a:t>
            </a:r>
            <a:r>
              <a:rPr lang="en-US" sz="2400" dirty="0"/>
              <a:t>Assets which have a long life and are bought with the intention to use them in the business and not with the intention to resell them e.g., buildings, machinery, fixtures, motor vehicles.</a:t>
            </a:r>
          </a:p>
          <a:p>
            <a:r>
              <a:rPr lang="en-US" sz="2400" b="1" dirty="0"/>
              <a:t>Current assets</a:t>
            </a:r>
            <a:r>
              <a:rPr lang="en-US" sz="2400" dirty="0"/>
              <a:t>: Assets consisting of cash, goods for resale or items having a short life (i.e., no more than a year from the date of balance sheet. Examples include cash at bank, debtors or inventory. </a:t>
            </a:r>
          </a:p>
          <a:p>
            <a:r>
              <a:rPr lang="en-US" sz="2400" b="1" dirty="0"/>
              <a:t>Current liabilities</a:t>
            </a:r>
            <a:r>
              <a:rPr lang="en-US" sz="2400" dirty="0"/>
              <a:t>: Liabilities to be paid within a year from the date on balance sheet, e.g., accounts payable for goods purchased or bank overdraft. </a:t>
            </a:r>
          </a:p>
          <a:p>
            <a:r>
              <a:rPr lang="en-US" sz="2400" b="1" dirty="0"/>
              <a:t>Long-term liabilities or Non-current liabilities</a:t>
            </a:r>
            <a:r>
              <a:rPr lang="en-US" sz="2400" dirty="0"/>
              <a:t>: Liabilities that do not have to be paid within twelve months of the balance sheet date. Examples include long-term loans, bonds payable or capital leases. </a:t>
            </a:r>
          </a:p>
        </p:txBody>
      </p:sp>
    </p:spTree>
    <p:extLst>
      <p:ext uri="{BB962C8B-B14F-4D97-AF65-F5344CB8AC3E}">
        <p14:creationId xmlns:p14="http://schemas.microsoft.com/office/powerpoint/2010/main" val="3784806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E73FD-5FFB-4940-B5A6-6A079E67A52C}"/>
              </a:ext>
            </a:extLst>
          </p:cNvPr>
          <p:cNvSpPr>
            <a:spLocks noGrp="1"/>
          </p:cNvSpPr>
          <p:nvPr>
            <p:ph type="title"/>
          </p:nvPr>
        </p:nvSpPr>
        <p:spPr/>
        <p:txBody>
          <a:bodyPr/>
          <a:lstStyle/>
          <a:p>
            <a:r>
              <a:rPr lang="en-US" dirty="0"/>
              <a:t>What is a Bank Overdraft</a:t>
            </a:r>
          </a:p>
        </p:txBody>
      </p:sp>
      <p:sp>
        <p:nvSpPr>
          <p:cNvPr id="3" name="Content Placeholder 2">
            <a:extLst>
              <a:ext uri="{FF2B5EF4-FFF2-40B4-BE49-F238E27FC236}">
                <a16:creationId xmlns:a16="http://schemas.microsoft.com/office/drawing/2014/main" id="{30AFF0B9-1EF0-4E8C-B01E-0172E548E0C7}"/>
              </a:ext>
            </a:extLst>
          </p:cNvPr>
          <p:cNvSpPr>
            <a:spLocks noGrp="1"/>
          </p:cNvSpPr>
          <p:nvPr>
            <p:ph idx="1"/>
          </p:nvPr>
        </p:nvSpPr>
        <p:spPr/>
        <p:txBody>
          <a:bodyPr/>
          <a:lstStyle/>
          <a:p>
            <a:pPr marL="0" indent="0">
              <a:buNone/>
            </a:pPr>
            <a:r>
              <a:rPr lang="en-US" dirty="0"/>
              <a:t> A bank overdraft happens when an individual’s bank account balance goes down to below zero, resulting in a negative balance. It usually happens when there are no more funds in the account in question, but an outstanding  transaction is processed through the account, leading to the account holder incurring the debt.</a:t>
            </a:r>
          </a:p>
          <a:p>
            <a:pPr marL="0" indent="0">
              <a:buNone/>
            </a:pPr>
            <a:r>
              <a:rPr lang="en-US" dirty="0"/>
              <a:t>In business accounting, an overdraft is considered a current liability which is generally expected to be payable within a year. Since interest is charged, a cash overdraft is technically a short term-loan. </a:t>
            </a:r>
          </a:p>
          <a:p>
            <a:pPr marL="0" indent="0">
              <a:buNone/>
            </a:pPr>
            <a:endParaRPr lang="en-US" dirty="0"/>
          </a:p>
        </p:txBody>
      </p:sp>
    </p:spTree>
    <p:extLst>
      <p:ext uri="{BB962C8B-B14F-4D97-AF65-F5344CB8AC3E}">
        <p14:creationId xmlns:p14="http://schemas.microsoft.com/office/powerpoint/2010/main" val="2864651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AE5144-3904-4A74-AAE9-1CA8DF29C22B}"/>
              </a:ext>
            </a:extLst>
          </p:cNvPr>
          <p:cNvSpPr>
            <a:spLocks noGrp="1"/>
          </p:cNvSpPr>
          <p:nvPr>
            <p:ph idx="1"/>
          </p:nvPr>
        </p:nvSpPr>
        <p:spPr/>
        <p:txBody>
          <a:bodyPr/>
          <a:lstStyle/>
          <a:p>
            <a:pPr marL="0" indent="0">
              <a:buNone/>
            </a:pPr>
            <a:r>
              <a:rPr lang="en-US" dirty="0"/>
              <a:t>1-Hill bought equipment on credit for $110</a:t>
            </a:r>
          </a:p>
          <a:p>
            <a:pPr marL="0" indent="0">
              <a:buNone/>
            </a:pPr>
            <a:r>
              <a:rPr lang="en-US" dirty="0"/>
              <a:t>2-Hill bought inventory by cheque for $380</a:t>
            </a:r>
          </a:p>
          <a:p>
            <a:pPr marL="0" indent="0">
              <a:buNone/>
            </a:pPr>
            <a:r>
              <a:rPr lang="en-US" dirty="0"/>
              <a:t>3-Hill paid creditors by cheque $1150</a:t>
            </a:r>
          </a:p>
          <a:p>
            <a:pPr marL="0" indent="0">
              <a:buNone/>
            </a:pPr>
            <a:r>
              <a:rPr lang="en-US" dirty="0"/>
              <a:t>4-Debtors paid Hill $640 by cheque and $90 by cash.</a:t>
            </a:r>
          </a:p>
          <a:p>
            <a:pPr marL="0" indent="0">
              <a:buNone/>
            </a:pPr>
            <a:r>
              <a:rPr lang="en-US"/>
              <a:t>5-Hill </a:t>
            </a:r>
            <a:r>
              <a:rPr lang="en-US" dirty="0"/>
              <a:t>put an extra $1500 into the business, $1300 by cheque and $200 in cash.</a:t>
            </a:r>
          </a:p>
        </p:txBody>
      </p:sp>
    </p:spTree>
    <p:extLst>
      <p:ext uri="{BB962C8B-B14F-4D97-AF65-F5344CB8AC3E}">
        <p14:creationId xmlns:p14="http://schemas.microsoft.com/office/powerpoint/2010/main" val="138280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18010-08D3-B6B8-ECC7-83C2AE1EF24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C4A09B9-A826-D5B3-B253-FE841E839209}"/>
              </a:ext>
            </a:extLst>
          </p:cNvPr>
          <p:cNvSpPr>
            <a:spLocks noGrp="1"/>
          </p:cNvSpPr>
          <p:nvPr>
            <p:ph idx="1"/>
          </p:nvPr>
        </p:nvSpPr>
        <p:spPr/>
        <p:txBody>
          <a:bodyPr/>
          <a:lstStyle/>
          <a:p>
            <a:pPr marL="514350" indent="-514350">
              <a:buAutoNum type="alphaLcParenR"/>
            </a:pPr>
            <a:r>
              <a:rPr lang="en-US" dirty="0"/>
              <a:t>Assets: -1150</a:t>
            </a:r>
          </a:p>
          <a:p>
            <a:pPr marL="514350" indent="-514350">
              <a:buAutoNum type="alphaLcParenR"/>
            </a:pPr>
            <a:r>
              <a:rPr lang="en-US" dirty="0"/>
              <a:t>Liabilities: =-1150</a:t>
            </a:r>
          </a:p>
          <a:p>
            <a:pPr marL="514350" indent="-514350">
              <a:buAutoNum type="alphaLcParenR"/>
            </a:pPr>
            <a:r>
              <a:rPr lang="en-US" dirty="0"/>
              <a:t>Capital: -1150-(-1150)=0</a:t>
            </a:r>
          </a:p>
        </p:txBody>
      </p:sp>
    </p:spTree>
    <p:extLst>
      <p:ext uri="{BB962C8B-B14F-4D97-AF65-F5344CB8AC3E}">
        <p14:creationId xmlns:p14="http://schemas.microsoft.com/office/powerpoint/2010/main" val="1719173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FC0-EF5E-455F-AA46-10B64233E65B}"/>
              </a:ext>
            </a:extLst>
          </p:cNvPr>
          <p:cNvSpPr>
            <a:spLocks noGrp="1"/>
          </p:cNvSpPr>
          <p:nvPr>
            <p:ph type="title"/>
          </p:nvPr>
        </p:nvSpPr>
        <p:spPr/>
        <p:txBody>
          <a:bodyPr/>
          <a:lstStyle/>
          <a:p>
            <a:r>
              <a:rPr lang="en-US" dirty="0"/>
              <a:t>What is Accounting</a:t>
            </a:r>
          </a:p>
        </p:txBody>
      </p:sp>
      <p:sp>
        <p:nvSpPr>
          <p:cNvPr id="3" name="Content Placeholder 2">
            <a:extLst>
              <a:ext uri="{FF2B5EF4-FFF2-40B4-BE49-F238E27FC236}">
                <a16:creationId xmlns:a16="http://schemas.microsoft.com/office/drawing/2014/main" id="{FA6B20B9-A484-41CE-8903-F2B12DE95B81}"/>
              </a:ext>
            </a:extLst>
          </p:cNvPr>
          <p:cNvSpPr>
            <a:spLocks noGrp="1"/>
          </p:cNvSpPr>
          <p:nvPr>
            <p:ph idx="1"/>
          </p:nvPr>
        </p:nvSpPr>
        <p:spPr/>
        <p:txBody>
          <a:bodyPr/>
          <a:lstStyle/>
          <a:p>
            <a:pPr marL="0" indent="0">
              <a:buNone/>
            </a:pPr>
            <a:r>
              <a:rPr lang="en-US" dirty="0"/>
              <a:t>Accounting can be defined as “the process of identifying, measuring, and communication economic information to permit informed judgements and decisions by users of accounting information”.</a:t>
            </a:r>
          </a:p>
        </p:txBody>
      </p:sp>
    </p:spTree>
    <p:extLst>
      <p:ext uri="{BB962C8B-B14F-4D97-AF65-F5344CB8AC3E}">
        <p14:creationId xmlns:p14="http://schemas.microsoft.com/office/powerpoint/2010/main" val="330493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FC0-EF5E-455F-AA46-10B64233E65B}"/>
              </a:ext>
            </a:extLst>
          </p:cNvPr>
          <p:cNvSpPr>
            <a:spLocks noGrp="1"/>
          </p:cNvSpPr>
          <p:nvPr>
            <p:ph type="title"/>
          </p:nvPr>
        </p:nvSpPr>
        <p:spPr/>
        <p:txBody>
          <a:bodyPr/>
          <a:lstStyle/>
          <a:p>
            <a:r>
              <a:rPr lang="en-US" dirty="0"/>
              <a:t> The History of Accounting</a:t>
            </a:r>
          </a:p>
        </p:txBody>
      </p:sp>
      <p:sp>
        <p:nvSpPr>
          <p:cNvPr id="3" name="Content Placeholder 2">
            <a:extLst>
              <a:ext uri="{FF2B5EF4-FFF2-40B4-BE49-F238E27FC236}">
                <a16:creationId xmlns:a16="http://schemas.microsoft.com/office/drawing/2014/main" id="{FA6B20B9-A484-41CE-8903-F2B12DE95B81}"/>
              </a:ext>
            </a:extLst>
          </p:cNvPr>
          <p:cNvSpPr>
            <a:spLocks noGrp="1"/>
          </p:cNvSpPr>
          <p:nvPr>
            <p:ph idx="1"/>
          </p:nvPr>
        </p:nvSpPr>
        <p:spPr/>
        <p:txBody>
          <a:bodyPr/>
          <a:lstStyle/>
          <a:p>
            <a:pPr marL="0" indent="0">
              <a:buNone/>
            </a:pPr>
            <a:r>
              <a:rPr lang="en-US" dirty="0"/>
              <a:t>Accounting began because people needed to:</a:t>
            </a:r>
          </a:p>
          <a:p>
            <a:r>
              <a:rPr lang="en-US" dirty="0"/>
              <a:t>record business transactions,</a:t>
            </a:r>
          </a:p>
          <a:p>
            <a:r>
              <a:rPr lang="en-US" dirty="0"/>
              <a:t>know if they were being financially successful, and</a:t>
            </a:r>
          </a:p>
          <a:p>
            <a:r>
              <a:rPr lang="en-US" dirty="0"/>
              <a:t>know how much they owned and how much they owed.</a:t>
            </a:r>
          </a:p>
          <a:p>
            <a:endParaRPr lang="en-US" dirty="0"/>
          </a:p>
        </p:txBody>
      </p:sp>
    </p:spTree>
    <p:extLst>
      <p:ext uri="{BB962C8B-B14F-4D97-AF65-F5344CB8AC3E}">
        <p14:creationId xmlns:p14="http://schemas.microsoft.com/office/powerpoint/2010/main" val="246757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16A5A-9523-4C21-A68C-A141659A7F5C}"/>
              </a:ext>
            </a:extLst>
          </p:cNvPr>
          <p:cNvSpPr>
            <a:spLocks noGrp="1"/>
          </p:cNvSpPr>
          <p:nvPr>
            <p:ph type="title"/>
          </p:nvPr>
        </p:nvSpPr>
        <p:spPr/>
        <p:txBody>
          <a:bodyPr/>
          <a:lstStyle/>
          <a:p>
            <a:r>
              <a:rPr lang="en-US" dirty="0"/>
              <a:t>The Objectives of Accounting</a:t>
            </a:r>
          </a:p>
        </p:txBody>
      </p:sp>
      <p:sp>
        <p:nvSpPr>
          <p:cNvPr id="3" name="Content Placeholder 2">
            <a:extLst>
              <a:ext uri="{FF2B5EF4-FFF2-40B4-BE49-F238E27FC236}">
                <a16:creationId xmlns:a16="http://schemas.microsoft.com/office/drawing/2014/main" id="{58A0BD61-88B8-47F1-9F49-1799E77C03A3}"/>
              </a:ext>
            </a:extLst>
          </p:cNvPr>
          <p:cNvSpPr>
            <a:spLocks noGrp="1"/>
          </p:cNvSpPr>
          <p:nvPr>
            <p:ph idx="1"/>
          </p:nvPr>
        </p:nvSpPr>
        <p:spPr/>
        <p:txBody>
          <a:bodyPr>
            <a:normAutofit fontScale="92500" lnSpcReduction="20000"/>
          </a:bodyPr>
          <a:lstStyle/>
          <a:p>
            <a:pPr marL="0" indent="0">
              <a:buNone/>
            </a:pPr>
            <a:r>
              <a:rPr lang="en-US" dirty="0"/>
              <a:t>Accounting has many objectives, including letting people and organizations know:</a:t>
            </a:r>
          </a:p>
          <a:p>
            <a:r>
              <a:rPr lang="en-US" dirty="0"/>
              <a:t>if they are making a profit or a loss;</a:t>
            </a:r>
          </a:p>
          <a:p>
            <a:r>
              <a:rPr lang="en-US" dirty="0"/>
              <a:t>what their business is worth;</a:t>
            </a:r>
          </a:p>
          <a:p>
            <a:r>
              <a:rPr lang="en-US" dirty="0"/>
              <a:t>what transaction was worth to them;</a:t>
            </a:r>
          </a:p>
          <a:p>
            <a:r>
              <a:rPr lang="en-US" dirty="0"/>
              <a:t>how much cash they have;</a:t>
            </a:r>
          </a:p>
          <a:p>
            <a:r>
              <a:rPr lang="en-US" dirty="0"/>
              <a:t>how wealthy they are;</a:t>
            </a:r>
          </a:p>
          <a:p>
            <a:r>
              <a:rPr lang="en-US" dirty="0"/>
              <a:t>how much they are owed;</a:t>
            </a:r>
          </a:p>
          <a:p>
            <a:r>
              <a:rPr lang="en-US" dirty="0"/>
              <a:t>how much they owe to someone else;</a:t>
            </a:r>
          </a:p>
          <a:p>
            <a:r>
              <a:rPr lang="en-US" dirty="0"/>
              <a:t>enough information so that they can keep a financial check on the things they do.</a:t>
            </a:r>
          </a:p>
        </p:txBody>
      </p:sp>
    </p:spTree>
    <p:extLst>
      <p:ext uri="{BB962C8B-B14F-4D97-AF65-F5344CB8AC3E}">
        <p14:creationId xmlns:p14="http://schemas.microsoft.com/office/powerpoint/2010/main" val="129583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A0783-74A7-45AC-BCCE-A75E301F3455}"/>
              </a:ext>
            </a:extLst>
          </p:cNvPr>
          <p:cNvSpPr>
            <a:spLocks noGrp="1"/>
          </p:cNvSpPr>
          <p:nvPr>
            <p:ph type="title"/>
          </p:nvPr>
        </p:nvSpPr>
        <p:spPr/>
        <p:txBody>
          <a:bodyPr/>
          <a:lstStyle/>
          <a:p>
            <a:r>
              <a:rPr lang="en-US" dirty="0"/>
              <a:t>The Objectives of Accounting</a:t>
            </a:r>
          </a:p>
        </p:txBody>
      </p:sp>
      <p:sp>
        <p:nvSpPr>
          <p:cNvPr id="3" name="Content Placeholder 2">
            <a:extLst>
              <a:ext uri="{FF2B5EF4-FFF2-40B4-BE49-F238E27FC236}">
                <a16:creationId xmlns:a16="http://schemas.microsoft.com/office/drawing/2014/main" id="{ADB69173-C457-4B98-993F-9269A8493E28}"/>
              </a:ext>
            </a:extLst>
          </p:cNvPr>
          <p:cNvSpPr>
            <a:spLocks noGrp="1"/>
          </p:cNvSpPr>
          <p:nvPr>
            <p:ph idx="1"/>
          </p:nvPr>
        </p:nvSpPr>
        <p:spPr/>
        <p:txBody>
          <a:bodyPr/>
          <a:lstStyle/>
          <a:p>
            <a:pPr marL="0" indent="0">
              <a:buNone/>
            </a:pPr>
            <a:r>
              <a:rPr lang="en-US" dirty="0"/>
              <a:t>The </a:t>
            </a:r>
            <a:r>
              <a:rPr lang="en-US" b="1" dirty="0"/>
              <a:t>primary objective </a:t>
            </a:r>
            <a:r>
              <a:rPr lang="en-US" dirty="0"/>
              <a:t>of accounting is to provide information for decision making.</a:t>
            </a:r>
          </a:p>
          <a:p>
            <a:pPr marL="0" indent="0">
              <a:buNone/>
            </a:pPr>
            <a:r>
              <a:rPr lang="en-US" dirty="0"/>
              <a:t>Accounting is therefore concerned with:</a:t>
            </a:r>
          </a:p>
          <a:p>
            <a:r>
              <a:rPr lang="en-US" dirty="0"/>
              <a:t>recording data;</a:t>
            </a:r>
          </a:p>
          <a:p>
            <a:r>
              <a:rPr lang="en-US" dirty="0"/>
              <a:t>classifying and summarizing data;</a:t>
            </a:r>
          </a:p>
          <a:p>
            <a:r>
              <a:rPr lang="en-US" dirty="0"/>
              <a:t>communicating what has been learned with the data.</a:t>
            </a:r>
          </a:p>
        </p:txBody>
      </p:sp>
    </p:spTree>
    <p:extLst>
      <p:ext uri="{BB962C8B-B14F-4D97-AF65-F5344CB8AC3E}">
        <p14:creationId xmlns:p14="http://schemas.microsoft.com/office/powerpoint/2010/main" val="352975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A5C1-377F-41EA-9AC0-576908F92B7E}"/>
              </a:ext>
            </a:extLst>
          </p:cNvPr>
          <p:cNvSpPr>
            <a:spLocks noGrp="1"/>
          </p:cNvSpPr>
          <p:nvPr>
            <p:ph type="title"/>
          </p:nvPr>
        </p:nvSpPr>
        <p:spPr/>
        <p:txBody>
          <a:bodyPr/>
          <a:lstStyle/>
          <a:p>
            <a:r>
              <a:rPr lang="en-US" dirty="0"/>
              <a:t>Users of Accounting information</a:t>
            </a:r>
          </a:p>
        </p:txBody>
      </p:sp>
      <p:sp>
        <p:nvSpPr>
          <p:cNvPr id="3" name="Content Placeholder 2">
            <a:extLst>
              <a:ext uri="{FF2B5EF4-FFF2-40B4-BE49-F238E27FC236}">
                <a16:creationId xmlns:a16="http://schemas.microsoft.com/office/drawing/2014/main" id="{CEB6C08B-A23E-44D3-8716-A46C9AB77380}"/>
              </a:ext>
            </a:extLst>
          </p:cNvPr>
          <p:cNvSpPr>
            <a:spLocks noGrp="1"/>
          </p:cNvSpPr>
          <p:nvPr>
            <p:ph idx="1"/>
          </p:nvPr>
        </p:nvSpPr>
        <p:spPr/>
        <p:txBody>
          <a:bodyPr/>
          <a:lstStyle/>
          <a:p>
            <a:pPr marL="0" indent="0">
              <a:buNone/>
            </a:pPr>
            <a:r>
              <a:rPr lang="en-US" dirty="0"/>
              <a:t>Possible users of accounting information include:</a:t>
            </a:r>
          </a:p>
          <a:p>
            <a:r>
              <a:rPr lang="en-US" i="1" dirty="0"/>
              <a:t>Managers</a:t>
            </a:r>
            <a:r>
              <a:rPr lang="en-US" dirty="0"/>
              <a:t>. These are day-to-day decision makers. They need to know how well things are progressing financially and about the financial status of the business.</a:t>
            </a:r>
          </a:p>
          <a:p>
            <a:r>
              <a:rPr lang="en-US" i="1" dirty="0"/>
              <a:t>Owner(s) of the business. </a:t>
            </a:r>
            <a:r>
              <a:rPr lang="en-US" dirty="0"/>
              <a:t>They want to be able to see whether the business is profitable. In addition, they want to know what the financial resources of the business are.</a:t>
            </a:r>
          </a:p>
          <a:p>
            <a:r>
              <a:rPr lang="en-US" i="1" dirty="0"/>
              <a:t>A prospective buyer.</a:t>
            </a:r>
            <a:r>
              <a:rPr lang="en-US" dirty="0"/>
              <a:t> When the owner wants to sell a business, the buyer will want to see such information.</a:t>
            </a:r>
          </a:p>
          <a:p>
            <a:pPr marL="0" indent="0">
              <a:buNone/>
            </a:pPr>
            <a:endParaRPr lang="en-US" dirty="0"/>
          </a:p>
        </p:txBody>
      </p:sp>
    </p:spTree>
    <p:extLst>
      <p:ext uri="{BB962C8B-B14F-4D97-AF65-F5344CB8AC3E}">
        <p14:creationId xmlns:p14="http://schemas.microsoft.com/office/powerpoint/2010/main" val="83835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A5C1-377F-41EA-9AC0-576908F92B7E}"/>
              </a:ext>
            </a:extLst>
          </p:cNvPr>
          <p:cNvSpPr>
            <a:spLocks noGrp="1"/>
          </p:cNvSpPr>
          <p:nvPr>
            <p:ph type="title"/>
          </p:nvPr>
        </p:nvSpPr>
        <p:spPr/>
        <p:txBody>
          <a:bodyPr/>
          <a:lstStyle/>
          <a:p>
            <a:r>
              <a:rPr lang="en-US" dirty="0"/>
              <a:t>Users of Accounting information</a:t>
            </a:r>
          </a:p>
        </p:txBody>
      </p:sp>
      <p:sp>
        <p:nvSpPr>
          <p:cNvPr id="3" name="Content Placeholder 2">
            <a:extLst>
              <a:ext uri="{FF2B5EF4-FFF2-40B4-BE49-F238E27FC236}">
                <a16:creationId xmlns:a16="http://schemas.microsoft.com/office/drawing/2014/main" id="{CEB6C08B-A23E-44D3-8716-A46C9AB77380}"/>
              </a:ext>
            </a:extLst>
          </p:cNvPr>
          <p:cNvSpPr>
            <a:spLocks noGrp="1"/>
          </p:cNvSpPr>
          <p:nvPr>
            <p:ph idx="1"/>
          </p:nvPr>
        </p:nvSpPr>
        <p:spPr/>
        <p:txBody>
          <a:bodyPr/>
          <a:lstStyle/>
          <a:p>
            <a:pPr marL="0" indent="0">
              <a:buNone/>
            </a:pPr>
            <a:r>
              <a:rPr lang="en-US" dirty="0"/>
              <a:t>Possible users of accounting information include:</a:t>
            </a:r>
          </a:p>
          <a:p>
            <a:r>
              <a:rPr lang="en-US" i="1" dirty="0"/>
              <a:t>The bank</a:t>
            </a:r>
            <a:r>
              <a:rPr lang="en-US" dirty="0"/>
              <a:t>. If the owner wants to borrow money for use in the business, then the bank will need such information.</a:t>
            </a:r>
          </a:p>
          <a:p>
            <a:r>
              <a:rPr lang="en-US" i="1" dirty="0"/>
              <a:t>Tax inspectors. </a:t>
            </a:r>
            <a:r>
              <a:rPr lang="en-US" dirty="0"/>
              <a:t>They need it to be able to calculate the tax payable.</a:t>
            </a:r>
          </a:p>
          <a:p>
            <a:r>
              <a:rPr lang="en-US" i="1" dirty="0"/>
              <a:t>A prospective partner</a:t>
            </a:r>
            <a:r>
              <a:rPr lang="en-US" dirty="0"/>
              <a:t>. If the owner wants to share the ownership with someone else, then the would-be partner will want such information.</a:t>
            </a:r>
          </a:p>
          <a:p>
            <a:r>
              <a:rPr lang="en-US" i="1" dirty="0"/>
              <a:t>Investors (existing and potential both). </a:t>
            </a:r>
            <a:r>
              <a:rPr lang="en-US" dirty="0"/>
              <a:t>They want to know whether to invest their money in the business or not. </a:t>
            </a:r>
          </a:p>
        </p:txBody>
      </p:sp>
    </p:spTree>
    <p:extLst>
      <p:ext uri="{BB962C8B-B14F-4D97-AF65-F5344CB8AC3E}">
        <p14:creationId xmlns:p14="http://schemas.microsoft.com/office/powerpoint/2010/main" val="1231591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81E97-DFF1-415F-AB6F-2453A1D40C08}"/>
              </a:ext>
            </a:extLst>
          </p:cNvPr>
          <p:cNvSpPr>
            <a:spLocks noGrp="1"/>
          </p:cNvSpPr>
          <p:nvPr>
            <p:ph type="title"/>
          </p:nvPr>
        </p:nvSpPr>
        <p:spPr/>
        <p:txBody>
          <a:bodyPr/>
          <a:lstStyle/>
          <a:p>
            <a:r>
              <a:rPr lang="en-US" dirty="0"/>
              <a:t>The Accounting Equation</a:t>
            </a:r>
          </a:p>
        </p:txBody>
      </p:sp>
      <p:sp>
        <p:nvSpPr>
          <p:cNvPr id="3" name="Content Placeholder 2">
            <a:extLst>
              <a:ext uri="{FF2B5EF4-FFF2-40B4-BE49-F238E27FC236}">
                <a16:creationId xmlns:a16="http://schemas.microsoft.com/office/drawing/2014/main" id="{F71E658C-5E92-430D-B5FF-31BA7AE8BAF1}"/>
              </a:ext>
            </a:extLst>
          </p:cNvPr>
          <p:cNvSpPr>
            <a:spLocks noGrp="1"/>
          </p:cNvSpPr>
          <p:nvPr>
            <p:ph idx="1"/>
          </p:nvPr>
        </p:nvSpPr>
        <p:spPr>
          <a:xfrm>
            <a:off x="838200" y="1690688"/>
            <a:ext cx="10515600" cy="4667250"/>
          </a:xfrm>
        </p:spPr>
        <p:txBody>
          <a:bodyPr>
            <a:normAutofit/>
          </a:bodyPr>
          <a:lstStyle/>
          <a:p>
            <a:pPr marL="0" indent="0">
              <a:buNone/>
            </a:pPr>
            <a:r>
              <a:rPr lang="en-US" dirty="0"/>
              <a:t>Resources supplied by the owner=Resources in the business</a:t>
            </a:r>
          </a:p>
          <a:p>
            <a:pPr marL="0" indent="0">
              <a:buNone/>
            </a:pP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p:txBody>
      </p:sp>
      <p:sp>
        <p:nvSpPr>
          <p:cNvPr id="4" name="Rectangle 3">
            <a:extLst>
              <a:ext uri="{FF2B5EF4-FFF2-40B4-BE49-F238E27FC236}">
                <a16:creationId xmlns:a16="http://schemas.microsoft.com/office/drawing/2014/main" id="{739E35F3-485A-4D49-8D99-4C843980F7FF}"/>
              </a:ext>
            </a:extLst>
          </p:cNvPr>
          <p:cNvSpPr/>
          <p:nvPr/>
        </p:nvSpPr>
        <p:spPr>
          <a:xfrm>
            <a:off x="4487593" y="2202036"/>
            <a:ext cx="2518117" cy="551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Capital = Assets</a:t>
            </a:r>
          </a:p>
        </p:txBody>
      </p:sp>
      <p:sp>
        <p:nvSpPr>
          <p:cNvPr id="6" name="Rectangle 5">
            <a:extLst>
              <a:ext uri="{FF2B5EF4-FFF2-40B4-BE49-F238E27FC236}">
                <a16:creationId xmlns:a16="http://schemas.microsoft.com/office/drawing/2014/main" id="{5580A166-AB63-4B8F-97B5-18ECA4B26FD2}"/>
              </a:ext>
            </a:extLst>
          </p:cNvPr>
          <p:cNvSpPr/>
          <p:nvPr/>
        </p:nvSpPr>
        <p:spPr>
          <a:xfrm>
            <a:off x="2893252" y="3053336"/>
            <a:ext cx="6569613" cy="551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Capital = Assets - Liabilities</a:t>
            </a:r>
          </a:p>
        </p:txBody>
      </p:sp>
      <p:sp>
        <p:nvSpPr>
          <p:cNvPr id="7" name="Rectangle 6">
            <a:extLst>
              <a:ext uri="{FF2B5EF4-FFF2-40B4-BE49-F238E27FC236}">
                <a16:creationId xmlns:a16="http://schemas.microsoft.com/office/drawing/2014/main" id="{1F3B11B1-3009-4B37-BE40-91AE9EAF60CB}"/>
              </a:ext>
            </a:extLst>
          </p:cNvPr>
          <p:cNvSpPr/>
          <p:nvPr/>
        </p:nvSpPr>
        <p:spPr>
          <a:xfrm>
            <a:off x="2893252" y="3680714"/>
            <a:ext cx="6569613" cy="551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Assets = Capital + Liabilities</a:t>
            </a:r>
          </a:p>
        </p:txBody>
      </p:sp>
      <p:sp>
        <p:nvSpPr>
          <p:cNvPr id="8" name="Rectangle 7">
            <a:extLst>
              <a:ext uri="{FF2B5EF4-FFF2-40B4-BE49-F238E27FC236}">
                <a16:creationId xmlns:a16="http://schemas.microsoft.com/office/drawing/2014/main" id="{EE5DB5DC-7158-43E2-B53B-D73215D783C4}"/>
              </a:ext>
            </a:extLst>
          </p:cNvPr>
          <p:cNvSpPr/>
          <p:nvPr/>
        </p:nvSpPr>
        <p:spPr>
          <a:xfrm>
            <a:off x="2893252" y="4366784"/>
            <a:ext cx="6569613" cy="583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Liabilities = Assets - Capital</a:t>
            </a:r>
          </a:p>
        </p:txBody>
      </p:sp>
      <p:sp>
        <p:nvSpPr>
          <p:cNvPr id="9" name="Rectangle 8">
            <a:extLst>
              <a:ext uri="{FF2B5EF4-FFF2-40B4-BE49-F238E27FC236}">
                <a16:creationId xmlns:a16="http://schemas.microsoft.com/office/drawing/2014/main" id="{30330EED-2F0A-40A1-BDDC-4A120D703DC8}"/>
              </a:ext>
            </a:extLst>
          </p:cNvPr>
          <p:cNvSpPr/>
          <p:nvPr/>
        </p:nvSpPr>
        <p:spPr>
          <a:xfrm>
            <a:off x="2893252" y="5108484"/>
            <a:ext cx="6569613" cy="109088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Resources: what they are = Resources: who supplied them</a:t>
            </a:r>
          </a:p>
          <a:p>
            <a:pPr algn="ctr"/>
            <a:r>
              <a:rPr lang="en-US" sz="2000" b="1" dirty="0"/>
              <a:t>            (Assets) = (Capital + Liabilities</a:t>
            </a:r>
            <a:r>
              <a:rPr lang="en-US" dirty="0"/>
              <a:t>)</a:t>
            </a:r>
          </a:p>
        </p:txBody>
      </p:sp>
      <p:sp>
        <p:nvSpPr>
          <p:cNvPr id="5" name="TextBox 4">
            <a:extLst>
              <a:ext uri="{FF2B5EF4-FFF2-40B4-BE49-F238E27FC236}">
                <a16:creationId xmlns:a16="http://schemas.microsoft.com/office/drawing/2014/main" id="{AF71CCA8-A23A-6BF7-354D-B86EBD6F7F75}"/>
              </a:ext>
            </a:extLst>
          </p:cNvPr>
          <p:cNvSpPr txBox="1"/>
          <p:nvPr/>
        </p:nvSpPr>
        <p:spPr>
          <a:xfrm>
            <a:off x="8595360" y="365125"/>
            <a:ext cx="1941342" cy="923330"/>
          </a:xfrm>
          <a:prstGeom prst="rect">
            <a:avLst/>
          </a:prstGeom>
          <a:noFill/>
        </p:spPr>
        <p:txBody>
          <a:bodyPr wrap="square" rtlCol="0">
            <a:spAutoFit/>
          </a:bodyPr>
          <a:lstStyle/>
          <a:p>
            <a:r>
              <a:rPr lang="en-US" dirty="0"/>
              <a:t>Assets: 300</a:t>
            </a:r>
          </a:p>
          <a:p>
            <a:r>
              <a:rPr lang="en-US" dirty="0"/>
              <a:t>Capital: 100</a:t>
            </a:r>
          </a:p>
          <a:p>
            <a:r>
              <a:rPr lang="en-US" dirty="0"/>
              <a:t>Liability: 200</a:t>
            </a:r>
          </a:p>
        </p:txBody>
      </p:sp>
    </p:spTree>
    <p:extLst>
      <p:ext uri="{BB962C8B-B14F-4D97-AF65-F5344CB8AC3E}">
        <p14:creationId xmlns:p14="http://schemas.microsoft.com/office/powerpoint/2010/main" val="51674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TotalTime>
  <Words>1356</Words>
  <Application>Microsoft Office PowerPoint</Application>
  <PresentationFormat>Widescreen</PresentationFormat>
  <Paragraphs>182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Introduction to Accounting and Accounting Equation</vt:lpstr>
      <vt:lpstr>PowerPoint Presentation</vt:lpstr>
      <vt:lpstr>What is Accounting</vt:lpstr>
      <vt:lpstr> The History of Accounting</vt:lpstr>
      <vt:lpstr>The Objectives of Accounting</vt:lpstr>
      <vt:lpstr>The Objectives of Accounting</vt:lpstr>
      <vt:lpstr>Users of Accounting information</vt:lpstr>
      <vt:lpstr>Users of Accounting information</vt:lpstr>
      <vt:lpstr>The Accounting Equation</vt:lpstr>
      <vt:lpstr>Accounting Equation</vt:lpstr>
      <vt:lpstr>Accounting Equation</vt:lpstr>
      <vt:lpstr>Accounting Equation</vt:lpstr>
      <vt:lpstr>Accounting Equation</vt:lpstr>
      <vt:lpstr>Accounting Equation</vt:lpstr>
      <vt:lpstr>Accounting Equation</vt:lpstr>
      <vt:lpstr>Accounting Equation</vt:lpstr>
      <vt:lpstr>Important Definitions</vt:lpstr>
      <vt:lpstr>Important Definitions</vt:lpstr>
      <vt:lpstr>What is a Bank Overdraft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Accounting and Accounting Equation</dc:title>
  <dc:creator>SARAH AZHAR - 12753</dc:creator>
  <cp:lastModifiedBy>SARAH AZHAR - 12753</cp:lastModifiedBy>
  <cp:revision>30</cp:revision>
  <dcterms:created xsi:type="dcterms:W3CDTF">2021-06-13T09:18:23Z</dcterms:created>
  <dcterms:modified xsi:type="dcterms:W3CDTF">2022-12-13T14:02:17Z</dcterms:modified>
</cp:coreProperties>
</file>