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9" r:id="rId54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9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6849C-7746-0C7A-BF71-68D4A68FD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62D778-4934-3B80-1D10-81C6BDC87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1AB51-8B16-9BE9-7BFF-98ECD120E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C98D5-46D8-BB9D-5E25-E87686350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828D7-F4E5-10B5-3A56-CF6764B8F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0846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EC368-C50C-25CC-21DE-1CB7DC7FB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8E6E61-2C9D-8AD2-7753-1EA050CA1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A25B3-8494-7726-9BF9-E2400CE62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1AD4B-B594-A5E4-3AA7-6CF9FE0A9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F647B-B9BB-C6B4-4BAD-B7500ABB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20062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F4DBA-8621-6FBB-FC59-FBF280521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A59199-AD60-EA70-B099-56A37D684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009A4-CD71-F84B-AE60-771888548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6E4C-CED0-5821-DDED-D2C7ECB75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C384C2-9967-5E50-881C-3AA16862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2723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CF9DB-6FAF-5A70-0D8D-8E0FBE78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42602-3E9A-7BA5-F79F-D1DD158BEA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E80A5-C8C7-84C7-8999-595E0A7B1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C65D6-3EDD-93E0-CA14-6987C8AB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9DD1D-A2CE-02BE-9701-AE4572475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2552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D833F-C865-27BB-33D9-8C63E933B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D5BFE-A161-08C0-E5EE-B7A9A31092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6456B-D8FC-BB11-0DCD-BC704A6A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DDD38-7F1A-9DAF-B519-4CB66B54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C8F7A-9A55-836E-B922-63FD7E90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71038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9588D-B429-4D4B-C457-1AD466A0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B9666-2121-6C1D-FE13-0C9AB4E278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49C49-1B9C-7425-3957-C32C526742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110DA-78B6-084E-F307-0BAFB8C5B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C2110-7D09-16D9-B80C-FB87F4B9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D0E98-009D-52F3-B369-B9553F43C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4935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D707C-28C4-4A45-978F-A3049AB55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13CEC-72AE-A3FA-5A19-2FC94F22B5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7767AE-527C-92DF-27F4-0DB96CAB2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23ECC8-90DE-A1FB-2562-352F18919B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32FF1-BCF9-B964-4E09-510FCFAE15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E77E5F-5D96-7A28-B5A0-2A65D86B8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C48B1-A7B0-7077-DEA9-3EC4B2BA7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C6150-2854-A86F-9F0E-94A7BF92B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1794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69E8-4DBF-34B0-D166-01E55D6CA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5896A2-4A7C-B506-B35F-F698E323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EC7A1-0CCD-D9E1-2961-26F0E9632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48624-7709-4376-5BB1-F520CEA4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64010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2DB597-9547-AD0C-8F78-41BBF55D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314E5-8399-50E1-40E6-BB8C4A1E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DDFBB1-3D2D-0159-F63C-9961797E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72131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F6F2-E152-0C92-89BC-FF2C4866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8AD48-0D70-8104-1909-25651F6428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1613A2-AE62-1C38-484B-39ED7D11B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084EF-C091-2AB4-20AD-47C743D47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7AB2D-F2CF-9BF0-AAAE-29BD3AB3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0FD4D7-D185-BD8F-160A-E25F25C98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95173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DAE5-E721-95CC-9751-33811691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4C7C217-15B2-8075-65D3-B9F58442EB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59C36-C587-4B53-D67E-CC89A735F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9032D-EBB9-F2EE-6648-81C295495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6078C-0A28-E949-43C8-997C196E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8FE00-0D38-B865-E1F1-1194E9F0C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692432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2B735-A7B0-19EF-5192-C6842CD3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7CB7-2273-57A4-ED4C-B879B7C76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052E1-18F8-78BC-BB60-A5039A595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9E669-F993-4EE1-8850-518D68445E8C}" type="datetimeFigureOut">
              <a:rPr lang="en-PK" smtClean="0"/>
              <a:t>24/07/2024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CD654-FC2E-C324-BF94-81B107E90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93FEC-44CE-82B0-3235-75A6F07E70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04F96-625F-4D5D-ACBC-3BDBCB9F272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179569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776F8-F04F-DAF0-EFC6-31AABD4028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1E71E8-61A6-6274-5786-377713F5FA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88AD-475C-DF8F-0C8D-E64303585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43"/>
          <a:stretch/>
        </p:blipFill>
        <p:spPr>
          <a:xfrm>
            <a:off x="633248" y="1673"/>
            <a:ext cx="10925503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94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1B7E7-9200-C702-C261-A1638A867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DCBAF-284C-DC91-CA1A-26484F232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B9D17-4C7F-04F4-6A0C-B952C365C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750"/>
          <a:stretch/>
        </p:blipFill>
        <p:spPr>
          <a:xfrm>
            <a:off x="346841" y="3347"/>
            <a:ext cx="1100695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79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3AAE5-043D-9A32-E4D1-C5A818061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09DFA-B83C-4258-A277-68DB69167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A5870C-EF04-C3AB-793E-26C5CDCD4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302"/>
          <a:stretch/>
        </p:blipFill>
        <p:spPr>
          <a:xfrm>
            <a:off x="838200" y="0"/>
            <a:ext cx="105156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E5D6A3-5671-13E6-CB16-87AE2E2E2CB7}"/>
              </a:ext>
            </a:extLst>
          </p:cNvPr>
          <p:cNvSpPr txBox="1"/>
          <p:nvPr/>
        </p:nvSpPr>
        <p:spPr>
          <a:xfrm>
            <a:off x="7551683" y="1560786"/>
            <a:ext cx="361030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Removal of inorganic phosphate gives 30.5kJ energy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A414AED-43F9-B6DE-C236-FC6B93A65FAC}"/>
              </a:ext>
            </a:extLst>
          </p:cNvPr>
          <p:cNvCxnSpPr/>
          <p:nvPr/>
        </p:nvCxnSpPr>
        <p:spPr>
          <a:xfrm flipV="1">
            <a:off x="8182303" y="2207117"/>
            <a:ext cx="299545" cy="9617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27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2E291-C507-B046-86FE-2CB7958BE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A1935-6D78-D139-C652-353C2A92F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B303E0-808F-30EE-2EC6-681385DF5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655"/>
          <a:stretch/>
        </p:blipFill>
        <p:spPr>
          <a:xfrm>
            <a:off x="428297" y="3347"/>
            <a:ext cx="10925503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85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D5674-4368-30C3-2A5A-B65928E03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40B1A-7E64-A795-25F7-08BF93558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7BBB52-6AE9-0A34-BA9A-C7D4610E7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172"/>
          <a:stretch/>
        </p:blipFill>
        <p:spPr>
          <a:xfrm>
            <a:off x="1371601" y="0"/>
            <a:ext cx="917553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91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9ECA6-C063-DD11-1EC8-BBDA56942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912F1-7BB3-20B6-6F3F-EF8AC05E5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CE3CAF-EC5B-83BB-CD0A-DE11163DAF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38"/>
          <a:stretch/>
        </p:blipFill>
        <p:spPr>
          <a:xfrm>
            <a:off x="692369" y="3347"/>
            <a:ext cx="1066143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70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EABDC-2E23-0452-231D-BBC528B2E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2D2C6-7F26-B19B-A4D8-D2F8AC7EA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05842-8E55-6D7F-F71A-5C84E694C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69"/>
          <a:stretch/>
        </p:blipFill>
        <p:spPr>
          <a:xfrm>
            <a:off x="425670" y="1673"/>
            <a:ext cx="10778358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649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9A563-04D2-9553-5752-9B4378FE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F0986C-6E29-1FBB-5B96-7A7464D7F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D0FA5D-62AC-5FFC-8916-994F665D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5" t="21825" r="35602" b="16995"/>
          <a:stretch/>
        </p:blipFill>
        <p:spPr>
          <a:xfrm>
            <a:off x="672661" y="365125"/>
            <a:ext cx="10846677" cy="5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5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2AC2-6D59-799B-18D3-5230C2525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AC8E1-4127-CE9B-479F-EA3A356307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A2EA58-186C-8430-BF86-0AADF67E91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163"/>
          <a:stretch/>
        </p:blipFill>
        <p:spPr>
          <a:xfrm>
            <a:off x="472966" y="1673"/>
            <a:ext cx="11243442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8B2D1C-AAFA-C45B-AA15-EE0507FA9EA6}"/>
              </a:ext>
            </a:extLst>
          </p:cNvPr>
          <p:cNvSpPr txBox="1"/>
          <p:nvPr/>
        </p:nvSpPr>
        <p:spPr>
          <a:xfrm>
            <a:off x="5234152" y="3846786"/>
            <a:ext cx="8618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use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561E31-4A7D-C2D8-FEF5-C9037283AC70}"/>
              </a:ext>
            </a:extLst>
          </p:cNvPr>
          <p:cNvCxnSpPr>
            <a:endCxn id="6" idx="1"/>
          </p:cNvCxnSpPr>
          <p:nvPr/>
        </p:nvCxnSpPr>
        <p:spPr>
          <a:xfrm flipV="1">
            <a:off x="4619297" y="4031452"/>
            <a:ext cx="614855" cy="4932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456738E-C06A-FDCB-ABFD-1056C5772564}"/>
              </a:ext>
            </a:extLst>
          </p:cNvPr>
          <p:cNvSpPr txBox="1"/>
          <p:nvPr/>
        </p:nvSpPr>
        <p:spPr>
          <a:xfrm>
            <a:off x="4955627" y="5015640"/>
            <a:ext cx="39098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Bcz</a:t>
            </a:r>
            <a:r>
              <a:rPr lang="en-US" dirty="0"/>
              <a:t> a lot of energy is released</a:t>
            </a:r>
            <a:endParaRPr lang="en-PK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BCF5E7C-C601-5F6A-B1F7-8F9BCAB25157}"/>
              </a:ext>
            </a:extLst>
          </p:cNvPr>
          <p:cNvCxnSpPr/>
          <p:nvPr/>
        </p:nvCxnSpPr>
        <p:spPr>
          <a:xfrm>
            <a:off x="6910551" y="4713890"/>
            <a:ext cx="310056" cy="3017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09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852E-F9DD-D3C4-F121-6BC246486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4DB54-E0A5-E775-84CB-E994E936F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2678B1-7573-18AC-65A9-2F215CD100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76"/>
          <a:stretch/>
        </p:blipFill>
        <p:spPr>
          <a:xfrm>
            <a:off x="270641" y="3347"/>
            <a:ext cx="11650717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51A2E9-3D13-81E7-7F88-D455933E3709}"/>
              </a:ext>
            </a:extLst>
          </p:cNvPr>
          <p:cNvSpPr txBox="1"/>
          <p:nvPr/>
        </p:nvSpPr>
        <p:spPr>
          <a:xfrm>
            <a:off x="488732" y="5218386"/>
            <a:ext cx="424092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by adding phosphate group to glucose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77A319-D165-E902-D9E6-53C6C8BEFDD3}"/>
              </a:ext>
            </a:extLst>
          </p:cNvPr>
          <p:cNvCxnSpPr/>
          <p:nvPr/>
        </p:nvCxnSpPr>
        <p:spPr>
          <a:xfrm>
            <a:off x="1939159" y="4934607"/>
            <a:ext cx="173420" cy="283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298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ADAC-2481-921A-7411-7634B83D1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B33C4-1B15-8A0F-6E54-8766D563CA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5B45F-1AF2-4FDC-B341-0BD1D4181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64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713B-1A50-359B-9A46-9D523A51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>
                <a:solidFill>
                  <a:srgbClr val="FFFF00"/>
                </a:solidFill>
                <a:highlight>
                  <a:srgbClr val="000000"/>
                </a:highlight>
                <a:latin typeface="Rockwell Extra Bold" panose="02060903040505020403" pitchFamily="18" charset="0"/>
              </a:rPr>
              <a:t>Introduction</a:t>
            </a:r>
            <a:endParaRPr lang="en-PK" dirty="0">
              <a:highlight>
                <a:srgbClr val="000000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C8DBBC-B7CB-1D2C-404A-835030B43838}"/>
              </a:ext>
            </a:extLst>
          </p:cNvPr>
          <p:cNvSpPr txBox="1"/>
          <p:nvPr/>
        </p:nvSpPr>
        <p:spPr>
          <a:xfrm>
            <a:off x="381000" y="2096815"/>
            <a:ext cx="109728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name is Miss Verda Masood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am a Lecturer Biology/ Botany/Biotechnology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intermediate in Pre-Medical is from PGC Civil lines Gujranwala with A+ grade, Bachelors in Botany is from GCU Lahore with 3.27cgpa, Masters in Botany from LCWU Lahore with 3.97cgpa and got 1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position and awarded with GOLD MEDAL  &amp; ROLL OF HONOUR &amp; Cash prize of 10kRs and also awarded with PRIDE OF PERFORMANCE shield in my professional career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have overall 5 years of work experience at Govt Islamia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Gujranwala, Aspire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Manawan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Lahore, Unique group of institution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Manawan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Lahore, Times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Gujranwala, Lahore Grammer School, Beacon house School,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Valeem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(present) with IGCSE/O LEVELS/ A LEVELS/AS LEVELS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Most of my students scored 97% results (A*) in Biology &amp; Botany.</a:t>
            </a:r>
            <a:endParaRPr lang="en-P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94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97F6C-906B-5405-91D8-69C30DA86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B1C9E-1378-8670-BB65-122EFE05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B08541-AF4E-9B42-6555-E4A4D22DD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05"/>
          <a:stretch/>
        </p:blipFill>
        <p:spPr>
          <a:xfrm>
            <a:off x="331076" y="3347"/>
            <a:ext cx="1136693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69937CE-B60C-845F-D26B-B30798A825EE}"/>
              </a:ext>
            </a:extLst>
          </p:cNvPr>
          <p:cNvSpPr/>
          <p:nvPr/>
        </p:nvSpPr>
        <p:spPr>
          <a:xfrm>
            <a:off x="10625959" y="141890"/>
            <a:ext cx="1234965" cy="2128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83207-372C-AC79-5BFF-6D8E51CAF305}"/>
              </a:ext>
            </a:extLst>
          </p:cNvPr>
          <p:cNvSpPr txBox="1"/>
          <p:nvPr/>
        </p:nvSpPr>
        <p:spPr>
          <a:xfrm>
            <a:off x="3105808" y="4698124"/>
            <a:ext cx="187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 ATP are used</a:t>
            </a:r>
            <a:endParaRPr lang="en-PK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1E9F7E-BD4E-02B9-2A65-E7FF4B1CB90F}"/>
              </a:ext>
            </a:extLst>
          </p:cNvPr>
          <p:cNvCxnSpPr>
            <a:cxnSpLocks/>
            <a:endCxn id="7" idx="1"/>
          </p:cNvCxnSpPr>
          <p:nvPr/>
        </p:nvCxnSpPr>
        <p:spPr>
          <a:xfrm flipV="1">
            <a:off x="2475186" y="4882790"/>
            <a:ext cx="630622" cy="3040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690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F85C0-5C50-0F6B-9A23-C0AE7E60F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38EED-FF2F-564D-11B8-6E4B2E223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64660-C105-41A4-27C5-DC4CD224F6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22"/>
          <a:stretch/>
        </p:blipFill>
        <p:spPr>
          <a:xfrm>
            <a:off x="567559" y="3347"/>
            <a:ext cx="10786241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0B387-BAF2-5F2B-583F-EC2D6B7EE647}"/>
              </a:ext>
            </a:extLst>
          </p:cNvPr>
          <p:cNvSpPr txBox="1"/>
          <p:nvPr/>
        </p:nvSpPr>
        <p:spPr>
          <a:xfrm>
            <a:off x="9238593" y="2680138"/>
            <a:ext cx="2664373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Direct formation of ATP by transferring a phosphate group from a high energy compound to a ADP molecule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D3E14F-A2CB-83D8-A874-3D26F915C0AC}"/>
              </a:ext>
            </a:extLst>
          </p:cNvPr>
          <p:cNvCxnSpPr/>
          <p:nvPr/>
        </p:nvCxnSpPr>
        <p:spPr>
          <a:xfrm flipH="1" flipV="1">
            <a:off x="10421007" y="4157466"/>
            <a:ext cx="394138" cy="1786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30654F15-B1E7-525F-2210-1D211A95E98F}"/>
              </a:ext>
            </a:extLst>
          </p:cNvPr>
          <p:cNvSpPr/>
          <p:nvPr/>
        </p:nvSpPr>
        <p:spPr>
          <a:xfrm>
            <a:off x="10421007" y="189186"/>
            <a:ext cx="1203434" cy="2049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1567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FFE1F-63EC-45AE-8154-641821A5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DC465-9A4A-3A19-7FD3-C34D6D7FA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250595-6B6B-535D-380A-B31FA8FCCB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198"/>
          <a:stretch/>
        </p:blipFill>
        <p:spPr>
          <a:xfrm>
            <a:off x="425669" y="3347"/>
            <a:ext cx="1080200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7415D31-19FA-DEC2-3286-BAA893B3A438}"/>
              </a:ext>
            </a:extLst>
          </p:cNvPr>
          <p:cNvSpPr/>
          <p:nvPr/>
        </p:nvSpPr>
        <p:spPr>
          <a:xfrm>
            <a:off x="10484069" y="204952"/>
            <a:ext cx="1156138" cy="20179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67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9C27E-1808-DC2B-9C3E-190349F93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5746E-992B-B626-D32C-CB5020E3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37237-5636-8914-174E-8FC91C811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22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A59E6-9489-D790-FD10-4B165DE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CE944C-717B-99A9-B020-0E6499749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D15BF-C78D-FF7E-3DF6-3143C5552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293"/>
          <a:stretch/>
        </p:blipFill>
        <p:spPr>
          <a:xfrm>
            <a:off x="526174" y="3347"/>
            <a:ext cx="111396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41F52F8-F8A3-1D46-6C05-F60EDEE9C20D}"/>
              </a:ext>
            </a:extLst>
          </p:cNvPr>
          <p:cNvSpPr/>
          <p:nvPr/>
        </p:nvSpPr>
        <p:spPr>
          <a:xfrm>
            <a:off x="10594428" y="0"/>
            <a:ext cx="1383424" cy="21598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59214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5B676-4D46-65C2-8003-762699F18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A8A3E-1EBA-8231-E908-125963C53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3D356-99AB-216F-647A-D14F124EB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905"/>
          <a:stretch/>
        </p:blipFill>
        <p:spPr>
          <a:xfrm>
            <a:off x="404648" y="3347"/>
            <a:ext cx="11382704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AAD5C-261C-58F0-EBBE-3BF9C3B3BEDD}"/>
              </a:ext>
            </a:extLst>
          </p:cNvPr>
          <p:cNvSpPr txBox="1"/>
          <p:nvPr/>
        </p:nvSpPr>
        <p:spPr>
          <a:xfrm>
            <a:off x="3011214" y="788276"/>
            <a:ext cx="370489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Enzymes use it to catalyze reactions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D76C15-70C4-9F87-81BB-77D001C29AEE}"/>
              </a:ext>
            </a:extLst>
          </p:cNvPr>
          <p:cNvCxnSpPr>
            <a:cxnSpLocks/>
          </p:cNvCxnSpPr>
          <p:nvPr/>
        </p:nvCxnSpPr>
        <p:spPr>
          <a:xfrm flipV="1">
            <a:off x="2711669" y="1157608"/>
            <a:ext cx="536028" cy="956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D037B14-E8A5-E003-3E6E-C6C61BB1D69F}"/>
              </a:ext>
            </a:extLst>
          </p:cNvPr>
          <p:cNvSpPr/>
          <p:nvPr/>
        </p:nvSpPr>
        <p:spPr>
          <a:xfrm>
            <a:off x="10846676" y="204952"/>
            <a:ext cx="1072055" cy="1908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5406282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8A90-F636-3366-8751-90AAD9BD6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AD988-3C8F-DCDA-C4ED-E7B1257A66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C0E140-9523-E492-11BB-CF7B9A7683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336"/>
          <a:stretch/>
        </p:blipFill>
        <p:spPr>
          <a:xfrm>
            <a:off x="441434" y="3347"/>
            <a:ext cx="1119614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72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E5653-B6BB-D630-4219-64C35E549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4D223-4142-E80D-3215-0DFDFBC9D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73741B-DBF1-CE05-F05B-F94346406D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331"/>
          <a:stretch/>
        </p:blipFill>
        <p:spPr>
          <a:xfrm>
            <a:off x="324464" y="3347"/>
            <a:ext cx="11267769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F19DA4-8874-C272-B2BA-9013448871CF}"/>
              </a:ext>
            </a:extLst>
          </p:cNvPr>
          <p:cNvSpPr/>
          <p:nvPr/>
        </p:nvSpPr>
        <p:spPr>
          <a:xfrm>
            <a:off x="10943303" y="176981"/>
            <a:ext cx="781665" cy="1932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10049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1817C-43F6-8182-4103-D2B65B657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2F8E5-6C8D-96E3-C37A-CA28C5FF9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D68F2F-3310-F7F3-CF3A-F7584C83F2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42"/>
          <a:stretch/>
        </p:blipFill>
        <p:spPr>
          <a:xfrm>
            <a:off x="0" y="1673"/>
            <a:ext cx="113538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49BC18F-A5F0-F54B-5356-CBC21E260199}"/>
              </a:ext>
            </a:extLst>
          </p:cNvPr>
          <p:cNvSpPr/>
          <p:nvPr/>
        </p:nvSpPr>
        <p:spPr>
          <a:xfrm>
            <a:off x="10500852" y="158120"/>
            <a:ext cx="1194620" cy="1976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8967949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0AF99-95ED-9D3A-0EAF-47AE14F62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F8CC4-69AC-C906-C3F7-2CA7E95FB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C68EF0-8613-E778-19FF-DCAFB5B0A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98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3425C-A8C0-14A0-0BA6-CE7DA7AC8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2EB2E-1AA4-EAB4-44E8-7DBA3772C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F1CFE5-838D-C35A-AF39-C88F008D4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914"/>
          <a:stretch/>
        </p:blipFill>
        <p:spPr>
          <a:xfrm>
            <a:off x="362607" y="3347"/>
            <a:ext cx="1120402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73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4CBAC-4360-B223-6435-834AA5561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31B8-E894-C44A-AA52-B87EE836D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E0DBD0-77F4-7E93-0FE9-05EADFE99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355"/>
          <a:stretch/>
        </p:blipFill>
        <p:spPr>
          <a:xfrm>
            <a:off x="265471" y="-18776"/>
            <a:ext cx="1108832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1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86B85-FD8D-D7ED-85C1-E64864209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F2B06-4D38-5C53-1449-5DB5C5BD96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796E84-BFE6-49C4-9430-98BA91C13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895"/>
          <a:stretch/>
        </p:blipFill>
        <p:spPr>
          <a:xfrm>
            <a:off x="1037303" y="0"/>
            <a:ext cx="10117394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95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8E9C-A8D6-69F6-D1C7-6557DA259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56A13-62AE-2542-7B62-69C05D217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F8E85-A128-72C0-3E88-B375510A31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98"/>
          <a:stretch/>
        </p:blipFill>
        <p:spPr>
          <a:xfrm>
            <a:off x="383457" y="1673"/>
            <a:ext cx="1138575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229488-4E7B-6652-5898-C55513E79DE3}"/>
              </a:ext>
            </a:extLst>
          </p:cNvPr>
          <p:cNvSpPr/>
          <p:nvPr/>
        </p:nvSpPr>
        <p:spPr>
          <a:xfrm>
            <a:off x="11149781" y="1120877"/>
            <a:ext cx="658762" cy="1047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103AA-30E4-76B3-42FF-51F41AAF01FF}"/>
              </a:ext>
            </a:extLst>
          </p:cNvPr>
          <p:cNvSpPr txBox="1"/>
          <p:nvPr/>
        </p:nvSpPr>
        <p:spPr>
          <a:xfrm>
            <a:off x="11063750" y="1296491"/>
            <a:ext cx="619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H3</a:t>
            </a:r>
            <a:endParaRPr lang="en-PK" sz="2400" b="1" dirty="0"/>
          </a:p>
        </p:txBody>
      </p:sp>
    </p:spTree>
    <p:extLst>
      <p:ext uri="{BB962C8B-B14F-4D97-AF65-F5344CB8AC3E}">
        <p14:creationId xmlns:p14="http://schemas.microsoft.com/office/powerpoint/2010/main" val="32285438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E2E1A-F111-B451-314E-C227873BD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705B0-424C-B80D-4AE2-8F8A4ACE4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6E956-5ADD-8420-4684-E703F5D42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049"/>
          <a:stretch/>
        </p:blipFill>
        <p:spPr>
          <a:xfrm>
            <a:off x="486697" y="3347"/>
            <a:ext cx="11002297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35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0B22D-7B80-AB0A-0073-939C3833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A08A1-E151-40FD-7D4C-5060BA0A6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AA157-0896-859D-106F-E99A405B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54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7D34-AE9F-FDAD-C996-AB3297B8F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3C706-9454-133F-CBA2-208808E06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F0A17F-8711-BAE0-EEB9-F72569DF8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9"/>
          <a:stretch/>
        </p:blipFill>
        <p:spPr>
          <a:xfrm>
            <a:off x="-1" y="1673"/>
            <a:ext cx="1135380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3727E19-0C94-3514-DE8B-3839118860D7}"/>
              </a:ext>
            </a:extLst>
          </p:cNvPr>
          <p:cNvSpPr/>
          <p:nvPr/>
        </p:nvSpPr>
        <p:spPr>
          <a:xfrm>
            <a:off x="10279626" y="147484"/>
            <a:ext cx="1401097" cy="2020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024693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BDBF-CB78-063E-85D2-9D7ABA46D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56807-0622-A6B4-B181-B1D7FDD46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C81868-A10C-ADAC-FEFC-5BB5FC98D7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87"/>
          <a:stretch/>
        </p:blipFill>
        <p:spPr>
          <a:xfrm>
            <a:off x="675968" y="0"/>
            <a:ext cx="1064587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306E2B-1378-AD20-3BFA-25C064C52C89}"/>
              </a:ext>
            </a:extLst>
          </p:cNvPr>
          <p:cNvSpPr/>
          <p:nvPr/>
        </p:nvSpPr>
        <p:spPr>
          <a:xfrm>
            <a:off x="10751574" y="365125"/>
            <a:ext cx="764458" cy="1773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01975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25BD7-5BFD-9D2B-4BD1-5EF038B97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5E0CD-6D3A-4620-5275-5E16F4436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9ABDB-7D29-E2EC-9A0B-1102ACF30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18"/>
          <a:stretch/>
        </p:blipFill>
        <p:spPr>
          <a:xfrm>
            <a:off x="457200" y="3347"/>
            <a:ext cx="108966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282AAC-F1A4-A86A-98AB-6A38556E0947}"/>
              </a:ext>
            </a:extLst>
          </p:cNvPr>
          <p:cNvSpPr/>
          <p:nvPr/>
        </p:nvSpPr>
        <p:spPr>
          <a:xfrm>
            <a:off x="11002297" y="545690"/>
            <a:ext cx="604684" cy="1755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063292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3A7D-4A89-2187-F6F9-B1E57315E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4686E-170F-D8D2-D0A5-3E969EB0A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189715-1C9B-D946-58A0-CD7261E3C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089"/>
          <a:stretch/>
        </p:blipFill>
        <p:spPr>
          <a:xfrm>
            <a:off x="454742" y="1673"/>
            <a:ext cx="10928555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D25A67-7BDB-D167-9D6E-B8CD9686ADAD}"/>
              </a:ext>
            </a:extLst>
          </p:cNvPr>
          <p:cNvSpPr/>
          <p:nvPr/>
        </p:nvSpPr>
        <p:spPr>
          <a:xfrm>
            <a:off x="10648335" y="365125"/>
            <a:ext cx="884904" cy="1817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40993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68267-1991-09C4-6439-9DD67137B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27461-2493-829A-CD91-0FDF94534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2795BF-009C-CCBC-7089-5759BE965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081"/>
          <a:stretch/>
        </p:blipFill>
        <p:spPr>
          <a:xfrm>
            <a:off x="838200" y="3347"/>
            <a:ext cx="1016163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92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8482C-4F1B-45D3-4478-83BC6A853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6E00-6AA2-4A2A-9242-91081F1CD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C21D4-384B-50AF-4C00-FA1C3C047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138"/>
          <a:stretch/>
        </p:blipFill>
        <p:spPr>
          <a:xfrm>
            <a:off x="630622" y="3347"/>
            <a:ext cx="10925502" cy="68546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EAB3A0-30A2-EDFB-7145-1D73D0A615AD}"/>
              </a:ext>
            </a:extLst>
          </p:cNvPr>
          <p:cNvSpPr txBox="1"/>
          <p:nvPr/>
        </p:nvSpPr>
        <p:spPr>
          <a:xfrm>
            <a:off x="1106214" y="201804"/>
            <a:ext cx="9033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  <a:latin typeface="Rockwell Extra Bold" panose="02060903040505020403" pitchFamily="18" charset="0"/>
              </a:rPr>
              <a:t>Learning Objectives</a:t>
            </a:r>
            <a:endParaRPr lang="en-PK" sz="54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39085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ED059-2619-2593-CC55-AAB6C98AA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5A328-6087-2AB7-538C-DC5B355E7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82949-BA13-B512-B446-CCE61C8CA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448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C6A2B-FDE3-6CFB-BE3F-5980BDC0C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87B9DB-97B0-3B3E-56E1-7C5E6E1FB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B558C3-2681-F9A5-B22C-993B64A893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758"/>
          <a:stretch/>
        </p:blipFill>
        <p:spPr>
          <a:xfrm>
            <a:off x="655074" y="0"/>
            <a:ext cx="10881852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D7FBB-9D39-C738-B9CC-94BE446A5605}"/>
              </a:ext>
            </a:extLst>
          </p:cNvPr>
          <p:cNvSpPr/>
          <p:nvPr/>
        </p:nvSpPr>
        <p:spPr>
          <a:xfrm>
            <a:off x="10622526" y="147484"/>
            <a:ext cx="1097526" cy="20678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928221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EB54-7461-F905-9BC3-5413E53B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163A4-067D-9E79-560B-05EC27C51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F4EA8-2F16-2C61-7343-3573F76587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48"/>
          <a:stretch/>
        </p:blipFill>
        <p:spPr>
          <a:xfrm>
            <a:off x="488731" y="3347"/>
            <a:ext cx="10865069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23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94AD-FFE6-B126-3D1C-4BCFD0123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01B45-B505-36F0-26B7-286A3A2BA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36B63-0CEE-FDBA-E29B-A4DF261554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84"/>
          <a:stretch/>
        </p:blipFill>
        <p:spPr>
          <a:xfrm>
            <a:off x="409903" y="0"/>
            <a:ext cx="10943897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7517D3-F56D-9B96-3210-9724C243BBC9}"/>
              </a:ext>
            </a:extLst>
          </p:cNvPr>
          <p:cNvSpPr/>
          <p:nvPr/>
        </p:nvSpPr>
        <p:spPr>
          <a:xfrm>
            <a:off x="11098924" y="365125"/>
            <a:ext cx="457200" cy="18105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004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D1E1C-4458-BEE0-C6A7-33643C76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46D61-F65A-BD23-891E-DDD493EAB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FDF012-A262-91B8-6C0D-8E1FBC7026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07"/>
          <a:stretch/>
        </p:blipFill>
        <p:spPr>
          <a:xfrm>
            <a:off x="567559" y="3347"/>
            <a:ext cx="10786241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04172-70C3-7D3D-5BC6-FF918EFE0064}"/>
              </a:ext>
            </a:extLst>
          </p:cNvPr>
          <p:cNvSpPr txBox="1"/>
          <p:nvPr/>
        </p:nvSpPr>
        <p:spPr>
          <a:xfrm>
            <a:off x="189186" y="4240924"/>
            <a:ext cx="19233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Active transport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40697898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C520C-A225-4793-4422-5B43F60F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AE3A6-8EA7-2B50-FECE-224C215C5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71"/>
          <a:stretch/>
        </p:blipFill>
        <p:spPr>
          <a:xfrm>
            <a:off x="268014" y="0"/>
            <a:ext cx="113538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3F76B3-ECA4-7430-18CB-24B4BC7A1F6E}"/>
              </a:ext>
            </a:extLst>
          </p:cNvPr>
          <p:cNvSpPr/>
          <p:nvPr/>
        </p:nvSpPr>
        <p:spPr>
          <a:xfrm>
            <a:off x="10783614" y="0"/>
            <a:ext cx="1087820" cy="2144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9F3A92C7-C214-58DE-03CC-9A7613F3F2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948" y="884903"/>
            <a:ext cx="4862052" cy="2698955"/>
          </a:xfrm>
        </p:spPr>
      </p:pic>
    </p:spTree>
    <p:extLst>
      <p:ext uri="{BB962C8B-B14F-4D97-AF65-F5344CB8AC3E}">
        <p14:creationId xmlns:p14="http://schemas.microsoft.com/office/powerpoint/2010/main" val="13670709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4B765-562E-751C-FDF5-70957C70F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C16FCC-B5BC-2709-BD04-F9D7F828E1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43" y="365125"/>
            <a:ext cx="10463157" cy="6127750"/>
          </a:xfrm>
        </p:spPr>
      </p:pic>
    </p:spTree>
    <p:extLst>
      <p:ext uri="{BB962C8B-B14F-4D97-AF65-F5344CB8AC3E}">
        <p14:creationId xmlns:p14="http://schemas.microsoft.com/office/powerpoint/2010/main" val="1846316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4956C-3877-3316-985E-789172DE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D5DAAB9-3636-0FD4-8D54-C4E37F635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2782094"/>
            <a:ext cx="2857500" cy="24384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34F67-9D97-BA22-4F01-162EE8E569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>
            <a:off x="81731" y="3347"/>
            <a:ext cx="1111168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14C4DC-3F48-235C-4CAB-A3A23D4899F6}"/>
              </a:ext>
            </a:extLst>
          </p:cNvPr>
          <p:cNvSpPr txBox="1"/>
          <p:nvPr/>
        </p:nvSpPr>
        <p:spPr>
          <a:xfrm>
            <a:off x="1799303" y="1946787"/>
            <a:ext cx="247772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Span across membrane</a:t>
            </a:r>
            <a:endParaRPr lang="en-PK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3AE3B8-19D2-AB21-5CB6-3A0A28D5E130}"/>
              </a:ext>
            </a:extLst>
          </p:cNvPr>
          <p:cNvCxnSpPr/>
          <p:nvPr/>
        </p:nvCxnSpPr>
        <p:spPr>
          <a:xfrm>
            <a:off x="1047135" y="1825625"/>
            <a:ext cx="619433" cy="2268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98B84-AB48-FAC2-07F9-BECCFF1C5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898" y="1005914"/>
            <a:ext cx="4224799" cy="21980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4F8D963-21A3-7272-0760-46200A062ABB}"/>
              </a:ext>
            </a:extLst>
          </p:cNvPr>
          <p:cNvSpPr/>
          <p:nvPr/>
        </p:nvSpPr>
        <p:spPr>
          <a:xfrm>
            <a:off x="10250129" y="719845"/>
            <a:ext cx="1500034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72CFD0-CF3C-BA1A-20A1-AF22A2FB1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471" y="3316489"/>
            <a:ext cx="43065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36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62CB-975D-4385-B3CD-3ED094205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F3DE4-6391-141C-4461-64EA26C5C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0E9165-14DF-6622-7D1E-1D71145FB1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686"/>
          <a:stretch/>
        </p:blipFill>
        <p:spPr>
          <a:xfrm>
            <a:off x="501445" y="3347"/>
            <a:ext cx="10852355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040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801CA-8597-D803-6A4D-C2688859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791CD-C04E-0774-6513-0694455F5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08744-89D2-ECB1-958E-0F7BA0F9F5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169"/>
          <a:stretch/>
        </p:blipFill>
        <p:spPr>
          <a:xfrm>
            <a:off x="838200" y="0"/>
            <a:ext cx="10869561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3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E597E-8320-E3A0-C78F-06E0F6B8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0E43-9744-9A46-EC65-5C15D1974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8F774-E566-E359-BEB4-3ED26C280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612"/>
          <a:stretch/>
        </p:blipFill>
        <p:spPr>
          <a:xfrm>
            <a:off x="0" y="1673"/>
            <a:ext cx="1135380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40FC1E-6726-A978-509D-5B94A97160EB}"/>
              </a:ext>
            </a:extLst>
          </p:cNvPr>
          <p:cNvSpPr/>
          <p:nvPr/>
        </p:nvSpPr>
        <p:spPr>
          <a:xfrm>
            <a:off x="10562897" y="4682359"/>
            <a:ext cx="1056289" cy="2049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8DEF3-B361-EB7F-5792-3E6674728496}"/>
              </a:ext>
            </a:extLst>
          </p:cNvPr>
          <p:cNvSpPr txBox="1"/>
          <p:nvPr/>
        </p:nvSpPr>
        <p:spPr>
          <a:xfrm>
            <a:off x="8702566" y="5218386"/>
            <a:ext cx="2916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Glow in the dark</a:t>
            </a:r>
            <a:endParaRPr lang="en-PK" sz="24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CC851CF-4817-2D59-49EE-70F85699CFF3}"/>
              </a:ext>
            </a:extLst>
          </p:cNvPr>
          <p:cNvCxnSpPr>
            <a:endCxn id="7" idx="1"/>
          </p:cNvCxnSpPr>
          <p:nvPr/>
        </p:nvCxnSpPr>
        <p:spPr>
          <a:xfrm flipV="1">
            <a:off x="7110248" y="5449219"/>
            <a:ext cx="1592318" cy="2308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8071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2C9C-461C-99CD-CB76-67EFA0C5E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AA434-973D-6844-84B5-AFA232F8A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1130D-5DD1-8550-DD3E-24B811B069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51"/>
          <a:stretch/>
        </p:blipFill>
        <p:spPr>
          <a:xfrm>
            <a:off x="383458" y="3347"/>
            <a:ext cx="1114978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E33DCC-8C2E-393A-2F58-55FB2DCA3276}"/>
              </a:ext>
            </a:extLst>
          </p:cNvPr>
          <p:cNvSpPr/>
          <p:nvPr/>
        </p:nvSpPr>
        <p:spPr>
          <a:xfrm>
            <a:off x="10884310" y="176981"/>
            <a:ext cx="924232" cy="1917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386618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606A3-C24A-0626-CA33-50A450A18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6DDCA-7DFD-E043-7AF2-5BE780CFC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9A4A6-8996-85B2-A40C-D6D0B869ED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694"/>
          <a:stretch/>
        </p:blipFill>
        <p:spPr>
          <a:xfrm>
            <a:off x="661219" y="3347"/>
            <a:ext cx="10692581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AED389B-1518-154A-AD51-6728CDDAD483}"/>
              </a:ext>
            </a:extLst>
          </p:cNvPr>
          <p:cNvSpPr/>
          <p:nvPr/>
        </p:nvSpPr>
        <p:spPr>
          <a:xfrm>
            <a:off x="10766323" y="365125"/>
            <a:ext cx="764458" cy="17586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3165360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8383-4954-F9D3-E7D4-7D1C727B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1578B-801F-4AB9-494E-B462EC7E3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1873E6-F6BE-2065-49DE-58548B2B8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928"/>
          <a:stretch/>
        </p:blipFill>
        <p:spPr>
          <a:xfrm>
            <a:off x="988142" y="3347"/>
            <a:ext cx="10220633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89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EFEC4-A450-3FB4-8ED0-12854938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296D3-4763-6E2E-7C21-6898F139B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686"/>
            <a:ext cx="12191999" cy="7046686"/>
          </a:xfrm>
        </p:spPr>
      </p:pic>
    </p:spTree>
    <p:extLst>
      <p:ext uri="{BB962C8B-B14F-4D97-AF65-F5344CB8AC3E}">
        <p14:creationId xmlns:p14="http://schemas.microsoft.com/office/powerpoint/2010/main" val="4084304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1AD5A-7B55-8299-3B2D-4711CA691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59369-C20B-CB02-5A94-F8BF9843FD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E26040-011A-86D9-C840-A6A4A7BEF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40"/>
          <a:stretch/>
        </p:blipFill>
        <p:spPr>
          <a:xfrm>
            <a:off x="509752" y="3347"/>
            <a:ext cx="10844048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EF99BA-0238-398F-DB20-5BCF5598746C}"/>
              </a:ext>
            </a:extLst>
          </p:cNvPr>
          <p:cNvSpPr/>
          <p:nvPr/>
        </p:nvSpPr>
        <p:spPr>
          <a:xfrm>
            <a:off x="10957034" y="4761186"/>
            <a:ext cx="396766" cy="20934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068844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6794-472B-CDD6-E6D9-31C4D42E3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0DCC4-2427-16F2-AE58-4EDBD81B9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DEFE90-7048-3046-6B17-49D85CC2C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57"/>
          <a:stretch/>
        </p:blipFill>
        <p:spPr>
          <a:xfrm>
            <a:off x="190500" y="0"/>
            <a:ext cx="10816458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53276A-2E18-34FF-AA77-7038709A03D0}"/>
              </a:ext>
            </a:extLst>
          </p:cNvPr>
          <p:cNvSpPr txBox="1"/>
          <p:nvPr/>
        </p:nvSpPr>
        <p:spPr>
          <a:xfrm>
            <a:off x="378372" y="4981903"/>
            <a:ext cx="70629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Everyday, in 24 </a:t>
            </a:r>
            <a:r>
              <a:rPr lang="en-US" dirty="0" err="1"/>
              <a:t>hrs</a:t>
            </a:r>
            <a:r>
              <a:rPr lang="en-US" dirty="0"/>
              <a:t> , your body makes 40kg  ATP but its consume by cells</a:t>
            </a:r>
            <a:endParaRPr lang="en-PK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BA7E0A-A57B-A6E9-B9CA-DCDF55962216}"/>
              </a:ext>
            </a:extLst>
          </p:cNvPr>
          <p:cNvSpPr/>
          <p:nvPr/>
        </p:nvSpPr>
        <p:spPr>
          <a:xfrm>
            <a:off x="10547131" y="4572000"/>
            <a:ext cx="919655" cy="2282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617CA-E55A-A933-E0A1-0C2AE41087D6}"/>
              </a:ext>
            </a:extLst>
          </p:cNvPr>
          <p:cNvSpPr txBox="1"/>
          <p:nvPr/>
        </p:nvSpPr>
        <p:spPr>
          <a:xfrm>
            <a:off x="10547131" y="4335517"/>
            <a:ext cx="145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release energy</a:t>
            </a:r>
            <a:endParaRPr lang="en-PK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E49876-6D1A-F77E-D28E-5BD2493DCE40}"/>
              </a:ext>
            </a:extLst>
          </p:cNvPr>
          <p:cNvCxnSpPr>
            <a:cxnSpLocks/>
          </p:cNvCxnSpPr>
          <p:nvPr/>
        </p:nvCxnSpPr>
        <p:spPr>
          <a:xfrm flipV="1">
            <a:off x="10444655" y="4906948"/>
            <a:ext cx="141890" cy="323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94DF88B-76D1-89AE-B337-FE98D3905561}"/>
              </a:ext>
            </a:extLst>
          </p:cNvPr>
          <p:cNvSpPr txBox="1"/>
          <p:nvPr/>
        </p:nvSpPr>
        <p:spPr>
          <a:xfrm>
            <a:off x="190500" y="6176963"/>
            <a:ext cx="79445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Rapidness of synthesis and breaking down of ATP is called high turn over rate</a:t>
            </a:r>
            <a:endParaRPr lang="en-PK" dirty="0"/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FB102B3D-4FEF-02FB-2640-519A8C2374C3}"/>
              </a:ext>
            </a:extLst>
          </p:cNvPr>
          <p:cNvSpPr/>
          <p:nvPr/>
        </p:nvSpPr>
        <p:spPr>
          <a:xfrm rot="1150068">
            <a:off x="91965" y="4399963"/>
            <a:ext cx="572814" cy="1920875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0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1738F-C1BC-2AB3-8CA5-A39FD540A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BB482D-A516-E4CC-C109-7A47DD5AB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463669-F7FF-224F-E161-93F90B4A0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009"/>
          <a:stretch/>
        </p:blipFill>
        <p:spPr>
          <a:xfrm>
            <a:off x="252249" y="3347"/>
            <a:ext cx="11351172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13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F967-F403-B70C-8EC1-CA35840EF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E00F2-B767-2668-0B03-77A798FC5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K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1395E2-591A-6046-C662-EE7C59F1A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457"/>
          <a:stretch/>
        </p:blipFill>
        <p:spPr>
          <a:xfrm>
            <a:off x="767255" y="0"/>
            <a:ext cx="10657490" cy="685465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2D0987-2D32-64E9-2BE9-46EA570CE73E}"/>
              </a:ext>
            </a:extLst>
          </p:cNvPr>
          <p:cNvSpPr/>
          <p:nvPr/>
        </p:nvSpPr>
        <p:spPr>
          <a:xfrm>
            <a:off x="11240814" y="4666593"/>
            <a:ext cx="254876" cy="2049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07289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242</Words>
  <Application>Microsoft Office PowerPoint</Application>
  <PresentationFormat>Widescreen</PresentationFormat>
  <Paragraphs>21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Rockwell Extra Bold</vt:lpstr>
      <vt:lpstr>Times New Roman</vt:lpstr>
      <vt:lpstr>Wingdings</vt:lpstr>
      <vt:lpstr>Office Theme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IAmUser</dc:creator>
  <cp:lastModifiedBy>IAmUser</cp:lastModifiedBy>
  <cp:revision>63</cp:revision>
  <dcterms:created xsi:type="dcterms:W3CDTF">2024-06-26T18:03:07Z</dcterms:created>
  <dcterms:modified xsi:type="dcterms:W3CDTF">2024-07-24T07:15:26Z</dcterms:modified>
</cp:coreProperties>
</file>