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61583-CEBE-4536-8B97-77031E035E81}"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5882A-1272-426F-9E69-4D8EB012AAE3}" type="slidenum">
              <a:rPr lang="en-US" smtClean="0"/>
              <a:t>‹#›</a:t>
            </a:fld>
            <a:endParaRPr lang="en-US"/>
          </a:p>
        </p:txBody>
      </p:sp>
    </p:spTree>
    <p:extLst>
      <p:ext uri="{BB962C8B-B14F-4D97-AF65-F5344CB8AC3E}">
        <p14:creationId xmlns:p14="http://schemas.microsoft.com/office/powerpoint/2010/main" val="268314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5882A-1272-426F-9E69-4D8EB012AAE3}" type="slidenum">
              <a:rPr lang="en-US" smtClean="0"/>
              <a:t>21</a:t>
            </a:fld>
            <a:endParaRPr lang="en-US"/>
          </a:p>
        </p:txBody>
      </p:sp>
    </p:spTree>
    <p:extLst>
      <p:ext uri="{BB962C8B-B14F-4D97-AF65-F5344CB8AC3E}">
        <p14:creationId xmlns:p14="http://schemas.microsoft.com/office/powerpoint/2010/main" val="79127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3C35-0382-049F-C0B3-D33DBA2A9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C4275D-2C20-73F5-F8CE-8BB110DEE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787A-B70C-EE2A-DE70-938AF77F6609}"/>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5" name="Footer Placeholder 4">
            <a:extLst>
              <a:ext uri="{FF2B5EF4-FFF2-40B4-BE49-F238E27FC236}">
                <a16:creationId xmlns:a16="http://schemas.microsoft.com/office/drawing/2014/main" id="{DBBE9525-94C3-959C-780D-A95983233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6A025-7408-E6E0-B57C-5207F4192FCC}"/>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345381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0F1F-2A05-EEE5-7A37-DE32702481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32B94-611A-257B-27A3-80E000B34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BD833-66D3-EFFE-65CC-77EA07BECC50}"/>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5" name="Footer Placeholder 4">
            <a:extLst>
              <a:ext uri="{FF2B5EF4-FFF2-40B4-BE49-F238E27FC236}">
                <a16:creationId xmlns:a16="http://schemas.microsoft.com/office/drawing/2014/main" id="{0B38F61F-865E-492B-2589-C7B6C551E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B7EF5-0FF8-F7EA-25EA-EAF7DD422559}"/>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330801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42CF9-0EF5-0EC5-3A61-B75A1198AE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3AE59-465B-FBBA-BD5E-B0128CAA8B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9464-3CE8-8BEA-6961-AB4DB8F79418}"/>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5" name="Footer Placeholder 4">
            <a:extLst>
              <a:ext uri="{FF2B5EF4-FFF2-40B4-BE49-F238E27FC236}">
                <a16:creationId xmlns:a16="http://schemas.microsoft.com/office/drawing/2014/main" id="{A6195DD9-70B2-909C-C7BD-38D491C6A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FD3DD-AB78-E0CB-436C-B252AA69B791}"/>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373233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8D53-0B8C-6543-1A1D-7D2BF3B00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D9BD8-F5F8-8843-1076-B8D13F03C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6483C-90EC-56CD-4F18-AD9E06E51004}"/>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5" name="Footer Placeholder 4">
            <a:extLst>
              <a:ext uri="{FF2B5EF4-FFF2-40B4-BE49-F238E27FC236}">
                <a16:creationId xmlns:a16="http://schemas.microsoft.com/office/drawing/2014/main" id="{48A3EEA2-89C4-0396-73C2-1CF8DB34C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8AED4-2691-BE46-7C09-1706604FE72F}"/>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247586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3295-0CEF-A750-DAEB-B4D060356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2CCA05-FFF1-5A24-726D-AF0320C31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01BF3-A248-1749-633F-1A1367112A57}"/>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5" name="Footer Placeholder 4">
            <a:extLst>
              <a:ext uri="{FF2B5EF4-FFF2-40B4-BE49-F238E27FC236}">
                <a16:creationId xmlns:a16="http://schemas.microsoft.com/office/drawing/2014/main" id="{A533F701-0EB4-E1CA-9265-AEA8961AE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13F93-86E1-4943-9314-268C1B21D10E}"/>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394403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D685-5FEB-74B4-FB90-0D36FDE7E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D16D1-C74E-CC08-E29B-C40A7518E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23EAEE-5487-0DD7-882F-BD5270ED17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38059E-E185-B57A-FC41-DB4A5AD8E76F}"/>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6" name="Footer Placeholder 5">
            <a:extLst>
              <a:ext uri="{FF2B5EF4-FFF2-40B4-BE49-F238E27FC236}">
                <a16:creationId xmlns:a16="http://schemas.microsoft.com/office/drawing/2014/main" id="{4877CEF9-606A-99D2-8CA8-93832B1C2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A3BE0-786D-780F-F2B6-65619BBBE75D}"/>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35061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CAE5-9E89-26DD-4246-C8084A8EC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66E44F-9E0F-2465-CE00-AB4368AC1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492EE-40E8-9754-BA93-8A3DAB79D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5904A-098A-E525-8288-56BB341E0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87CE43-4709-A37F-CC2C-6E00FB8CA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4A04C8-F9D6-04F6-6FCB-C6C13DD1B6CD}"/>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8" name="Footer Placeholder 7">
            <a:extLst>
              <a:ext uri="{FF2B5EF4-FFF2-40B4-BE49-F238E27FC236}">
                <a16:creationId xmlns:a16="http://schemas.microsoft.com/office/drawing/2014/main" id="{7F1C0B40-3363-AEFF-D562-FF10D3E27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F61B0F-F6C2-D285-703F-891F80D139CA}"/>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215900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5943-3096-7EB6-4FDB-79C622C5E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F4088-C535-DD89-6F44-DB468EE7767A}"/>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4" name="Footer Placeholder 3">
            <a:extLst>
              <a:ext uri="{FF2B5EF4-FFF2-40B4-BE49-F238E27FC236}">
                <a16:creationId xmlns:a16="http://schemas.microsoft.com/office/drawing/2014/main" id="{EAD12A33-7519-3BD0-E95D-7976E95541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F29B2D-3268-29B2-874E-CC286678150D}"/>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218475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44C48-ABB0-7220-C679-8409C92DBD3A}"/>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3" name="Footer Placeholder 2">
            <a:extLst>
              <a:ext uri="{FF2B5EF4-FFF2-40B4-BE49-F238E27FC236}">
                <a16:creationId xmlns:a16="http://schemas.microsoft.com/office/drawing/2014/main" id="{5F6E34F0-AB3D-7119-9139-B5A08C2FDA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7A5D5-F100-75A9-9A35-01E902681C1C}"/>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271461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1BCC-0141-F87A-E3F8-3B499A5A6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9AEE4-AECE-C73F-B803-4232AEF6F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39C1B0-9B8F-9513-451C-739519C61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4B744-6B85-A056-35D5-2B7C1AE28FB8}"/>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6" name="Footer Placeholder 5">
            <a:extLst>
              <a:ext uri="{FF2B5EF4-FFF2-40B4-BE49-F238E27FC236}">
                <a16:creationId xmlns:a16="http://schemas.microsoft.com/office/drawing/2014/main" id="{CED55A74-8F2F-BA5D-F14F-42CF62520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0734F-ADAD-1977-1978-884DCEB5CCB6}"/>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182738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B58E-3985-3345-2EFB-6B5D632BB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2AA09-080E-0FFF-33CB-EE58F150F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FD5B7-7E95-E7F4-F099-7FEAB1B54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CE6B2-088B-F716-5435-E6037C7FB9BD}"/>
              </a:ext>
            </a:extLst>
          </p:cNvPr>
          <p:cNvSpPr>
            <a:spLocks noGrp="1"/>
          </p:cNvSpPr>
          <p:nvPr>
            <p:ph type="dt" sz="half" idx="10"/>
          </p:nvPr>
        </p:nvSpPr>
        <p:spPr/>
        <p:txBody>
          <a:bodyPr/>
          <a:lstStyle/>
          <a:p>
            <a:fld id="{570206B5-BF5A-485E-BBE2-3E362AE244F9}" type="datetimeFigureOut">
              <a:rPr lang="en-US" smtClean="0"/>
              <a:t>6/27/2023</a:t>
            </a:fld>
            <a:endParaRPr lang="en-US"/>
          </a:p>
        </p:txBody>
      </p:sp>
      <p:sp>
        <p:nvSpPr>
          <p:cNvPr id="6" name="Footer Placeholder 5">
            <a:extLst>
              <a:ext uri="{FF2B5EF4-FFF2-40B4-BE49-F238E27FC236}">
                <a16:creationId xmlns:a16="http://schemas.microsoft.com/office/drawing/2014/main" id="{B2A4340A-7142-4A4F-99FC-07AE1CD61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B110A-95CB-F9E2-3DB7-BC41D601C329}"/>
              </a:ext>
            </a:extLst>
          </p:cNvPr>
          <p:cNvSpPr>
            <a:spLocks noGrp="1"/>
          </p:cNvSpPr>
          <p:nvPr>
            <p:ph type="sldNum" sz="quarter" idx="12"/>
          </p:nvPr>
        </p:nvSpPr>
        <p:spPr/>
        <p:txBody>
          <a:bodyPr/>
          <a:lstStyle/>
          <a:p>
            <a:fld id="{49574E2F-7FC2-47AC-B7A5-B6AA1D6E3C73}" type="slidenum">
              <a:rPr lang="en-US" smtClean="0"/>
              <a:t>‹#›</a:t>
            </a:fld>
            <a:endParaRPr lang="en-US"/>
          </a:p>
        </p:txBody>
      </p:sp>
    </p:spTree>
    <p:extLst>
      <p:ext uri="{BB962C8B-B14F-4D97-AF65-F5344CB8AC3E}">
        <p14:creationId xmlns:p14="http://schemas.microsoft.com/office/powerpoint/2010/main" val="73734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1802-C5AE-4F24-5CC1-39DEE4F95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65B58-61AD-7158-D370-043222BB7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B51EF-CDB5-05C9-47B8-C3D5650B6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206B5-BF5A-485E-BBE2-3E362AE244F9}" type="datetimeFigureOut">
              <a:rPr lang="en-US" smtClean="0"/>
              <a:t>6/27/2023</a:t>
            </a:fld>
            <a:endParaRPr lang="en-US"/>
          </a:p>
        </p:txBody>
      </p:sp>
      <p:sp>
        <p:nvSpPr>
          <p:cNvPr id="5" name="Footer Placeholder 4">
            <a:extLst>
              <a:ext uri="{FF2B5EF4-FFF2-40B4-BE49-F238E27FC236}">
                <a16:creationId xmlns:a16="http://schemas.microsoft.com/office/drawing/2014/main" id="{C7A162CA-EDEA-D86A-2C36-4351B514D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78F0F-4AAF-DF7F-1A94-CE747B136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74E2F-7FC2-47AC-B7A5-B6AA1D6E3C73}" type="slidenum">
              <a:rPr lang="en-US" smtClean="0"/>
              <a:t>‹#›</a:t>
            </a:fld>
            <a:endParaRPr lang="en-US"/>
          </a:p>
        </p:txBody>
      </p:sp>
    </p:spTree>
    <p:extLst>
      <p:ext uri="{BB962C8B-B14F-4D97-AF65-F5344CB8AC3E}">
        <p14:creationId xmlns:p14="http://schemas.microsoft.com/office/powerpoint/2010/main" val="238947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7537-3260-4848-B572-08FF32C5DA6D}"/>
              </a:ext>
            </a:extLst>
          </p:cNvPr>
          <p:cNvSpPr>
            <a:spLocks noGrp="1"/>
          </p:cNvSpPr>
          <p:nvPr>
            <p:ph type="ctrTitle"/>
          </p:nvPr>
        </p:nvSpPr>
        <p:spPr/>
        <p:txBody>
          <a:bodyPr/>
          <a:lstStyle/>
          <a:p>
            <a:r>
              <a:rPr lang="en-US" dirty="0"/>
              <a:t>Introduction to Accounting Ratios</a:t>
            </a:r>
          </a:p>
        </p:txBody>
      </p:sp>
      <p:sp>
        <p:nvSpPr>
          <p:cNvPr id="3" name="Subtitle 2">
            <a:extLst>
              <a:ext uri="{FF2B5EF4-FFF2-40B4-BE49-F238E27FC236}">
                <a16:creationId xmlns:a16="http://schemas.microsoft.com/office/drawing/2014/main" id="{7E7488A4-5653-4D35-3785-C0AB64711EEF}"/>
              </a:ext>
            </a:extLst>
          </p:cNvPr>
          <p:cNvSpPr>
            <a:spLocks noGrp="1"/>
          </p:cNvSpPr>
          <p:nvPr>
            <p:ph type="subTitle" idx="1"/>
          </p:nvPr>
        </p:nvSpPr>
        <p:spPr/>
        <p:txBody>
          <a:bodyPr/>
          <a:lstStyle/>
          <a:p>
            <a:r>
              <a:rPr lang="en-US" dirty="0"/>
              <a:t>By Sarah Azhar</a:t>
            </a:r>
          </a:p>
        </p:txBody>
      </p:sp>
    </p:spTree>
    <p:extLst>
      <p:ext uri="{BB962C8B-B14F-4D97-AF65-F5344CB8AC3E}">
        <p14:creationId xmlns:p14="http://schemas.microsoft.com/office/powerpoint/2010/main" val="413693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232E3F-0760-74BD-3DB7-4326B6C31C4D}"/>
              </a:ext>
            </a:extLst>
          </p:cNvPr>
          <p:cNvPicPr>
            <a:picLocks noGrp="1" noChangeAspect="1"/>
          </p:cNvPicPr>
          <p:nvPr>
            <p:ph idx="1"/>
          </p:nvPr>
        </p:nvPicPr>
        <p:blipFill rotWithShape="1">
          <a:blip r:embed="rId2"/>
          <a:srcRect b="2812"/>
          <a:stretch/>
        </p:blipFill>
        <p:spPr>
          <a:xfrm>
            <a:off x="140676" y="844061"/>
            <a:ext cx="11760591" cy="4487593"/>
          </a:xfrm>
          <a:prstGeom prst="rect">
            <a:avLst/>
          </a:prstGeom>
        </p:spPr>
      </p:pic>
    </p:spTree>
    <p:extLst>
      <p:ext uri="{BB962C8B-B14F-4D97-AF65-F5344CB8AC3E}">
        <p14:creationId xmlns:p14="http://schemas.microsoft.com/office/powerpoint/2010/main" val="293828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3109-FF0E-BBDF-5ABF-9681F609D5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4155C3-B5F1-72ED-0096-E8CD246C51D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0474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9B08B7-668D-4B33-5A7B-EEEC199793F8}"/>
              </a:ext>
            </a:extLst>
          </p:cNvPr>
          <p:cNvPicPr>
            <a:picLocks noGrp="1" noChangeAspect="1"/>
          </p:cNvPicPr>
          <p:nvPr>
            <p:ph idx="1"/>
          </p:nvPr>
        </p:nvPicPr>
        <p:blipFill rotWithShape="1">
          <a:blip r:embed="rId2"/>
          <a:srcRect l="10203"/>
          <a:stretch/>
        </p:blipFill>
        <p:spPr>
          <a:xfrm>
            <a:off x="661181" y="-112542"/>
            <a:ext cx="11071273" cy="6639951"/>
          </a:xfrm>
          <a:prstGeom prst="rect">
            <a:avLst/>
          </a:prstGeom>
        </p:spPr>
      </p:pic>
    </p:spTree>
    <p:extLst>
      <p:ext uri="{BB962C8B-B14F-4D97-AF65-F5344CB8AC3E}">
        <p14:creationId xmlns:p14="http://schemas.microsoft.com/office/powerpoint/2010/main" val="298722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BEED-0522-F016-B4AA-3CA122AC9A43}"/>
              </a:ext>
            </a:extLst>
          </p:cNvPr>
          <p:cNvSpPr>
            <a:spLocks noGrp="1"/>
          </p:cNvSpPr>
          <p:nvPr>
            <p:ph type="title"/>
          </p:nvPr>
        </p:nvSpPr>
        <p:spPr/>
        <p:txBody>
          <a:bodyPr/>
          <a:lstStyle/>
          <a:p>
            <a:r>
              <a:rPr lang="en-US" dirty="0"/>
              <a:t>Gross profit margin</a:t>
            </a:r>
          </a:p>
        </p:txBody>
      </p:sp>
      <p:sp>
        <p:nvSpPr>
          <p:cNvPr id="3" name="Content Placeholder 2">
            <a:extLst>
              <a:ext uri="{FF2B5EF4-FFF2-40B4-BE49-F238E27FC236}">
                <a16:creationId xmlns:a16="http://schemas.microsoft.com/office/drawing/2014/main" id="{E29988CB-1102-33D7-C0F7-3F6093CE095C}"/>
              </a:ext>
            </a:extLst>
          </p:cNvPr>
          <p:cNvSpPr>
            <a:spLocks noGrp="1"/>
          </p:cNvSpPr>
          <p:nvPr>
            <p:ph idx="1"/>
          </p:nvPr>
        </p:nvSpPr>
        <p:spPr/>
        <p:txBody>
          <a:bodyPr>
            <a:normAutofit lnSpcReduction="10000"/>
          </a:bodyPr>
          <a:lstStyle/>
          <a:p>
            <a:pPr marL="0" indent="0">
              <a:buNone/>
            </a:pPr>
            <a:r>
              <a:rPr lang="en-US" dirty="0"/>
              <a:t>Sales had increased but, as the gross proﬁt percentage had fallen by a relatively greater amount, the gross proﬁt has fallen. There can be many reasons for such a fall in the gross proﬁt percentage, including: </a:t>
            </a:r>
          </a:p>
          <a:p>
            <a:pPr marL="0" indent="0">
              <a:buNone/>
            </a:pPr>
            <a:r>
              <a:rPr lang="en-US" dirty="0"/>
              <a:t>1 Perhaps the goods being sold have cost more, but the selling price of the goods has not risen to the same extent. </a:t>
            </a:r>
          </a:p>
          <a:p>
            <a:pPr marL="0" indent="0">
              <a:buNone/>
            </a:pPr>
            <a:r>
              <a:rPr lang="en-US" dirty="0"/>
              <a:t>2 There may have been a greater wastage or theft of goods. 3 There could be a difference in how much has been sold of each sort of goods, called the </a:t>
            </a:r>
            <a:r>
              <a:rPr lang="en-US" dirty="0" err="1"/>
              <a:t>salesmix</a:t>
            </a:r>
            <a:r>
              <a:rPr lang="en-US" dirty="0"/>
              <a:t>, between this year and last, with different kinds of goods carrying different rates of gross proﬁt per £100 of sales.</a:t>
            </a:r>
          </a:p>
          <a:p>
            <a:pPr marL="0" indent="0">
              <a:buNone/>
            </a:pPr>
            <a:r>
              <a:rPr lang="en-US" dirty="0"/>
              <a:t> 4 Perhaps in order to increase sales, reductions have been made in the selling price of goods. </a:t>
            </a:r>
          </a:p>
        </p:txBody>
      </p:sp>
    </p:spTree>
    <p:extLst>
      <p:ext uri="{BB962C8B-B14F-4D97-AF65-F5344CB8AC3E}">
        <p14:creationId xmlns:p14="http://schemas.microsoft.com/office/powerpoint/2010/main" val="103001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9930-A1F4-58F9-E1F1-FDE9A835D02C}"/>
              </a:ext>
            </a:extLst>
          </p:cNvPr>
          <p:cNvSpPr>
            <a:spLocks noGrp="1"/>
          </p:cNvSpPr>
          <p:nvPr>
            <p:ph type="title"/>
          </p:nvPr>
        </p:nvSpPr>
        <p:spPr/>
        <p:txBody>
          <a:bodyPr/>
          <a:lstStyle/>
          <a:p>
            <a:r>
              <a:rPr lang="en-US" dirty="0"/>
              <a:t>The need for ratios </a:t>
            </a:r>
          </a:p>
        </p:txBody>
      </p:sp>
      <p:sp>
        <p:nvSpPr>
          <p:cNvPr id="3" name="Content Placeholder 2">
            <a:extLst>
              <a:ext uri="{FF2B5EF4-FFF2-40B4-BE49-F238E27FC236}">
                <a16:creationId xmlns:a16="http://schemas.microsoft.com/office/drawing/2014/main" id="{D286E251-6C1E-5508-87F0-8A93FEC3811E}"/>
              </a:ext>
            </a:extLst>
          </p:cNvPr>
          <p:cNvSpPr>
            <a:spLocks noGrp="1"/>
          </p:cNvSpPr>
          <p:nvPr>
            <p:ph idx="1"/>
          </p:nvPr>
        </p:nvSpPr>
        <p:spPr/>
        <p:txBody>
          <a:bodyPr>
            <a:normAutofit lnSpcReduction="10000"/>
          </a:bodyPr>
          <a:lstStyle/>
          <a:p>
            <a:r>
              <a:rPr lang="en-US" dirty="0"/>
              <a:t>Without ratios, ﬁnancial statements would be largely uninformative to all but the very skilled. With ratios, ﬁnancial statements can be interpreted and usefully applied to satisfy the needs of the reader. </a:t>
            </a:r>
          </a:p>
          <a:p>
            <a:r>
              <a:rPr lang="en-US" dirty="0"/>
              <a:t>To bring the same basis of comparison to each company we need some form of common measure, like the gross margin, i.e. the amount of gross proﬁt on sales as a percentage.</a:t>
            </a:r>
          </a:p>
          <a:p>
            <a:r>
              <a:rPr lang="en-US" dirty="0"/>
              <a:t>Company A 23.58, Company B ,23.96 Company C, 25.94 Company D 23.84</a:t>
            </a:r>
          </a:p>
          <a:p>
            <a:r>
              <a:rPr lang="en-US" dirty="0"/>
              <a:t>Company C with a gross margin of 25.94% or, in other words, £25.94 gross proﬁt per £100 sales, has performed better than the other companies</a:t>
            </a:r>
          </a:p>
          <a:p>
            <a:endParaRPr lang="en-US" dirty="0"/>
          </a:p>
          <a:p>
            <a:endParaRPr lang="en-US" dirty="0"/>
          </a:p>
        </p:txBody>
      </p:sp>
    </p:spTree>
    <p:extLst>
      <p:ext uri="{BB962C8B-B14F-4D97-AF65-F5344CB8AC3E}">
        <p14:creationId xmlns:p14="http://schemas.microsoft.com/office/powerpoint/2010/main" val="135474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0F9F-434D-46F7-BEAE-557E9D025516}"/>
              </a:ext>
            </a:extLst>
          </p:cNvPr>
          <p:cNvSpPr>
            <a:spLocks noGrp="1"/>
          </p:cNvSpPr>
          <p:nvPr>
            <p:ph type="title"/>
          </p:nvPr>
        </p:nvSpPr>
        <p:spPr/>
        <p:txBody>
          <a:bodyPr/>
          <a:lstStyle/>
          <a:p>
            <a:r>
              <a:rPr lang="en-US" dirty="0"/>
              <a:t>How to use ratios</a:t>
            </a:r>
          </a:p>
        </p:txBody>
      </p:sp>
      <p:sp>
        <p:nvSpPr>
          <p:cNvPr id="3" name="Content Placeholder 2">
            <a:extLst>
              <a:ext uri="{FF2B5EF4-FFF2-40B4-BE49-F238E27FC236}">
                <a16:creationId xmlns:a16="http://schemas.microsoft.com/office/drawing/2014/main" id="{2F950F59-7E47-24D9-9EED-CE4A03A6B673}"/>
              </a:ext>
            </a:extLst>
          </p:cNvPr>
          <p:cNvSpPr>
            <a:spLocks noGrp="1"/>
          </p:cNvSpPr>
          <p:nvPr>
            <p:ph idx="1"/>
          </p:nvPr>
        </p:nvSpPr>
        <p:spPr/>
        <p:txBody>
          <a:bodyPr/>
          <a:lstStyle/>
          <a:p>
            <a:r>
              <a:rPr lang="en-US" dirty="0"/>
              <a:t>Figures are only comparable if they have been built up on a similar basis. The sales ﬁgures of Company X, which treats items as sales only when cash is received, cannot be properly compared with those of Company Z, which treats items as sales as soon as they are invoiced. </a:t>
            </a:r>
          </a:p>
          <a:p>
            <a:pPr marL="0" indent="0">
              <a:buNone/>
            </a:pPr>
            <a:br>
              <a:rPr lang="en-US" dirty="0"/>
            </a:br>
            <a:endParaRPr lang="en-US" dirty="0"/>
          </a:p>
        </p:txBody>
      </p:sp>
    </p:spTree>
    <p:extLst>
      <p:ext uri="{BB962C8B-B14F-4D97-AF65-F5344CB8AC3E}">
        <p14:creationId xmlns:p14="http://schemas.microsoft.com/office/powerpoint/2010/main" val="301732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5E01-C268-B34C-BB54-F003AA537EF8}"/>
              </a:ext>
            </a:extLst>
          </p:cNvPr>
          <p:cNvSpPr>
            <a:spLocks noGrp="1"/>
          </p:cNvSpPr>
          <p:nvPr>
            <p:ph type="title"/>
          </p:nvPr>
        </p:nvSpPr>
        <p:spPr/>
        <p:txBody>
          <a:bodyPr/>
          <a:lstStyle/>
          <a:p>
            <a:r>
              <a:rPr lang="en-US" dirty="0"/>
              <a:t>How to use ratios</a:t>
            </a:r>
          </a:p>
        </p:txBody>
      </p:sp>
      <p:pic>
        <p:nvPicPr>
          <p:cNvPr id="4" name="Content Placeholder 3">
            <a:extLst>
              <a:ext uri="{FF2B5EF4-FFF2-40B4-BE49-F238E27FC236}">
                <a16:creationId xmlns:a16="http://schemas.microsoft.com/office/drawing/2014/main" id="{C0D69A24-DA04-CA2D-7EDF-E257D077765E}"/>
              </a:ext>
            </a:extLst>
          </p:cNvPr>
          <p:cNvPicPr>
            <a:picLocks noGrp="1" noChangeAspect="1"/>
          </p:cNvPicPr>
          <p:nvPr>
            <p:ph idx="1"/>
          </p:nvPr>
        </p:nvPicPr>
        <p:blipFill rotWithShape="1">
          <a:blip r:embed="rId2"/>
          <a:srcRect l="6380" r="7213"/>
          <a:stretch/>
        </p:blipFill>
        <p:spPr>
          <a:xfrm>
            <a:off x="478302" y="1690688"/>
            <a:ext cx="9959926" cy="4372487"/>
          </a:xfrm>
          <a:prstGeom prst="rect">
            <a:avLst/>
          </a:prstGeom>
        </p:spPr>
      </p:pic>
    </p:spTree>
    <p:extLst>
      <p:ext uri="{BB962C8B-B14F-4D97-AF65-F5344CB8AC3E}">
        <p14:creationId xmlns:p14="http://schemas.microsoft.com/office/powerpoint/2010/main" val="47529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0698-2974-9D05-C595-A2C1D862812A}"/>
              </a:ext>
            </a:extLst>
          </p:cNvPr>
          <p:cNvSpPr>
            <a:spLocks noGrp="1"/>
          </p:cNvSpPr>
          <p:nvPr>
            <p:ph type="title"/>
          </p:nvPr>
        </p:nvSpPr>
        <p:spPr/>
        <p:txBody>
          <a:bodyPr/>
          <a:lstStyle/>
          <a:p>
            <a:r>
              <a:rPr lang="en-US" dirty="0"/>
              <a:t>Users of ratios</a:t>
            </a:r>
          </a:p>
        </p:txBody>
      </p:sp>
      <p:pic>
        <p:nvPicPr>
          <p:cNvPr id="4" name="Content Placeholder 3">
            <a:extLst>
              <a:ext uri="{FF2B5EF4-FFF2-40B4-BE49-F238E27FC236}">
                <a16:creationId xmlns:a16="http://schemas.microsoft.com/office/drawing/2014/main" id="{31D85D02-8770-1CE0-E2C5-14B7F4D05C7B}"/>
              </a:ext>
            </a:extLst>
          </p:cNvPr>
          <p:cNvPicPr>
            <a:picLocks noGrp="1" noChangeAspect="1"/>
          </p:cNvPicPr>
          <p:nvPr>
            <p:ph idx="1"/>
          </p:nvPr>
        </p:nvPicPr>
        <p:blipFill>
          <a:blip r:embed="rId2"/>
          <a:stretch>
            <a:fillRect/>
          </a:stretch>
        </p:blipFill>
        <p:spPr>
          <a:xfrm>
            <a:off x="838200" y="2138289"/>
            <a:ext cx="10148668" cy="4009293"/>
          </a:xfrm>
          <a:prstGeom prst="rect">
            <a:avLst/>
          </a:prstGeom>
        </p:spPr>
      </p:pic>
    </p:spTree>
    <p:extLst>
      <p:ext uri="{BB962C8B-B14F-4D97-AF65-F5344CB8AC3E}">
        <p14:creationId xmlns:p14="http://schemas.microsoft.com/office/powerpoint/2010/main" val="38071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F11E-AB30-6646-2BE5-C518E2C5A326}"/>
              </a:ext>
            </a:extLst>
          </p:cNvPr>
          <p:cNvSpPr>
            <a:spLocks noGrp="1"/>
          </p:cNvSpPr>
          <p:nvPr>
            <p:ph type="title"/>
          </p:nvPr>
        </p:nvSpPr>
        <p:spPr/>
        <p:txBody>
          <a:bodyPr/>
          <a:lstStyle/>
          <a:p>
            <a:r>
              <a:rPr lang="en-US" dirty="0"/>
              <a:t>Profitability ratios: Return On Capital Employed (ROCE)</a:t>
            </a:r>
          </a:p>
        </p:txBody>
      </p:sp>
      <p:sp>
        <p:nvSpPr>
          <p:cNvPr id="3" name="Content Placeholder 2">
            <a:extLst>
              <a:ext uri="{FF2B5EF4-FFF2-40B4-BE49-F238E27FC236}">
                <a16:creationId xmlns:a16="http://schemas.microsoft.com/office/drawing/2014/main" id="{F4561A26-90F8-8897-B66D-EB23DAFE39D7}"/>
              </a:ext>
            </a:extLst>
          </p:cNvPr>
          <p:cNvSpPr>
            <a:spLocks noGrp="1"/>
          </p:cNvSpPr>
          <p:nvPr>
            <p:ph idx="1"/>
          </p:nvPr>
        </p:nvSpPr>
        <p:spPr/>
        <p:txBody>
          <a:bodyPr/>
          <a:lstStyle/>
          <a:p>
            <a:r>
              <a:rPr lang="en-US" dirty="0"/>
              <a:t>This is one of the most important proﬁtability ratios, as it encompasses all the other ratios, and because an adequate return on capital employed is why people invest their money in a business in the ﬁrst place.</a:t>
            </a:r>
          </a:p>
          <a:p>
            <a:r>
              <a:rPr lang="en-US" dirty="0"/>
              <a:t>We will use the average of the capital account as the ﬁgure for capital employed, i.e. (opening balance + closing balance) ÷ 2.</a:t>
            </a:r>
          </a:p>
          <a:p>
            <a:r>
              <a:rPr lang="en-US" dirty="0"/>
              <a:t> In Businesses C and D in Exhibit 47.2, both businesses have made the same amount of net proﬁt, but the capitals employed are different.</a:t>
            </a:r>
          </a:p>
          <a:p>
            <a:endParaRPr lang="en-US" dirty="0"/>
          </a:p>
        </p:txBody>
      </p:sp>
    </p:spTree>
    <p:extLst>
      <p:ext uri="{BB962C8B-B14F-4D97-AF65-F5344CB8AC3E}">
        <p14:creationId xmlns:p14="http://schemas.microsoft.com/office/powerpoint/2010/main" val="257049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F11E-AB30-6646-2BE5-C518E2C5A326}"/>
              </a:ext>
            </a:extLst>
          </p:cNvPr>
          <p:cNvSpPr>
            <a:spLocks noGrp="1"/>
          </p:cNvSpPr>
          <p:nvPr>
            <p:ph type="title"/>
          </p:nvPr>
        </p:nvSpPr>
        <p:spPr/>
        <p:txBody>
          <a:bodyPr/>
          <a:lstStyle/>
          <a:p>
            <a:r>
              <a:rPr lang="en-US" dirty="0"/>
              <a:t>Profitability ratios: Return On Capital Employed (ROCE)</a:t>
            </a:r>
          </a:p>
        </p:txBody>
      </p:sp>
      <p:pic>
        <p:nvPicPr>
          <p:cNvPr id="4" name="Content Placeholder 3">
            <a:extLst>
              <a:ext uri="{FF2B5EF4-FFF2-40B4-BE49-F238E27FC236}">
                <a16:creationId xmlns:a16="http://schemas.microsoft.com/office/drawing/2014/main" id="{8032FC87-B98C-226C-9019-C2F5EE9BC884}"/>
              </a:ext>
            </a:extLst>
          </p:cNvPr>
          <p:cNvPicPr>
            <a:picLocks noGrp="1" noChangeAspect="1"/>
          </p:cNvPicPr>
          <p:nvPr>
            <p:ph idx="1"/>
          </p:nvPr>
        </p:nvPicPr>
        <p:blipFill>
          <a:blip r:embed="rId2"/>
          <a:stretch>
            <a:fillRect/>
          </a:stretch>
        </p:blipFill>
        <p:spPr>
          <a:xfrm>
            <a:off x="717452" y="1831365"/>
            <a:ext cx="10902462" cy="4541300"/>
          </a:xfrm>
          <a:prstGeom prst="rect">
            <a:avLst/>
          </a:prstGeom>
        </p:spPr>
      </p:pic>
    </p:spTree>
    <p:extLst>
      <p:ext uri="{BB962C8B-B14F-4D97-AF65-F5344CB8AC3E}">
        <p14:creationId xmlns:p14="http://schemas.microsoft.com/office/powerpoint/2010/main" val="427042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A0BA-3FBC-629A-FFA0-CAD8A2CC957A}"/>
              </a:ext>
            </a:extLst>
          </p:cNvPr>
          <p:cNvSpPr>
            <a:spLocks noGrp="1"/>
          </p:cNvSpPr>
          <p:nvPr>
            <p:ph type="title"/>
          </p:nvPr>
        </p:nvSpPr>
        <p:spPr/>
        <p:txBody>
          <a:bodyPr/>
          <a:lstStyle/>
          <a:p>
            <a:r>
              <a:rPr lang="en-US" dirty="0"/>
              <a:t>The need for accounting ratios</a:t>
            </a:r>
          </a:p>
        </p:txBody>
      </p:sp>
      <p:sp>
        <p:nvSpPr>
          <p:cNvPr id="3" name="Content Placeholder 2">
            <a:extLst>
              <a:ext uri="{FF2B5EF4-FFF2-40B4-BE49-F238E27FC236}">
                <a16:creationId xmlns:a16="http://schemas.microsoft.com/office/drawing/2014/main" id="{186E62D7-4C74-D5C1-5554-8F81854B1E74}"/>
              </a:ext>
            </a:extLst>
          </p:cNvPr>
          <p:cNvSpPr>
            <a:spLocks noGrp="1"/>
          </p:cNvSpPr>
          <p:nvPr>
            <p:ph idx="1"/>
          </p:nvPr>
        </p:nvSpPr>
        <p:spPr/>
        <p:txBody>
          <a:bodyPr/>
          <a:lstStyle/>
          <a:p>
            <a:r>
              <a:rPr lang="en-US" dirty="0"/>
              <a:t>Accounting ratios are used to enable us to </a:t>
            </a:r>
            <a:r>
              <a:rPr lang="en-US" dirty="0" err="1"/>
              <a:t>analyse</a:t>
            </a:r>
            <a:r>
              <a:rPr lang="en-US" dirty="0"/>
              <a:t> and interpret accounting statements. </a:t>
            </a:r>
          </a:p>
          <a:p>
            <a:r>
              <a:rPr lang="en-US" dirty="0"/>
              <a:t>Ratios deduce the data needed to make the incomplete records into a complete set of records, so that you can then draw up the ﬁnancial statements. </a:t>
            </a:r>
          </a:p>
          <a:p>
            <a:r>
              <a:rPr lang="en-US" dirty="0"/>
              <a:t>Without the use of such accounting ratios, the construction of ﬁnancial statements from incomplete records would often be impossible.</a:t>
            </a:r>
          </a:p>
          <a:p>
            <a:endParaRPr lang="en-US" dirty="0"/>
          </a:p>
        </p:txBody>
      </p:sp>
    </p:spTree>
    <p:extLst>
      <p:ext uri="{BB962C8B-B14F-4D97-AF65-F5344CB8AC3E}">
        <p14:creationId xmlns:p14="http://schemas.microsoft.com/office/powerpoint/2010/main" val="107897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7563-70FA-A41A-6A5D-412F271A212A}"/>
              </a:ext>
            </a:extLst>
          </p:cNvPr>
          <p:cNvSpPr>
            <a:spLocks noGrp="1"/>
          </p:cNvSpPr>
          <p:nvPr>
            <p:ph type="title"/>
          </p:nvPr>
        </p:nvSpPr>
        <p:spPr/>
        <p:txBody>
          <a:bodyPr/>
          <a:lstStyle/>
          <a:p>
            <a:r>
              <a:rPr lang="en-US" dirty="0"/>
              <a:t>Profitability ratios: Return On Capital Employed (ROCE)</a:t>
            </a:r>
          </a:p>
        </p:txBody>
      </p:sp>
      <p:pic>
        <p:nvPicPr>
          <p:cNvPr id="4" name="Content Placeholder 3">
            <a:extLst>
              <a:ext uri="{FF2B5EF4-FFF2-40B4-BE49-F238E27FC236}">
                <a16:creationId xmlns:a16="http://schemas.microsoft.com/office/drawing/2014/main" id="{5C7C70E5-9D4F-EE50-F7FA-6EA76E41564A}"/>
              </a:ext>
            </a:extLst>
          </p:cNvPr>
          <p:cNvPicPr>
            <a:picLocks noGrp="1" noChangeAspect="1"/>
          </p:cNvPicPr>
          <p:nvPr>
            <p:ph idx="1"/>
          </p:nvPr>
        </p:nvPicPr>
        <p:blipFill>
          <a:blip r:embed="rId2"/>
          <a:stretch>
            <a:fillRect/>
          </a:stretch>
        </p:blipFill>
        <p:spPr>
          <a:xfrm>
            <a:off x="703385" y="2053883"/>
            <a:ext cx="10058399" cy="4438991"/>
          </a:xfrm>
          <a:prstGeom prst="rect">
            <a:avLst/>
          </a:prstGeom>
        </p:spPr>
      </p:pic>
    </p:spTree>
    <p:extLst>
      <p:ext uri="{BB962C8B-B14F-4D97-AF65-F5344CB8AC3E}">
        <p14:creationId xmlns:p14="http://schemas.microsoft.com/office/powerpoint/2010/main" val="283832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1D23-D260-FF47-C9F5-40BEFF29866F}"/>
              </a:ext>
            </a:extLst>
          </p:cNvPr>
          <p:cNvSpPr>
            <a:spLocks noGrp="1"/>
          </p:cNvSpPr>
          <p:nvPr>
            <p:ph type="title"/>
          </p:nvPr>
        </p:nvSpPr>
        <p:spPr/>
        <p:txBody>
          <a:bodyPr/>
          <a:lstStyle/>
          <a:p>
            <a:r>
              <a:rPr lang="en-US" dirty="0"/>
              <a:t>Profitability ratios</a:t>
            </a:r>
          </a:p>
        </p:txBody>
      </p:sp>
      <p:pic>
        <p:nvPicPr>
          <p:cNvPr id="4" name="Content Placeholder 3">
            <a:extLst>
              <a:ext uri="{FF2B5EF4-FFF2-40B4-BE49-F238E27FC236}">
                <a16:creationId xmlns:a16="http://schemas.microsoft.com/office/drawing/2014/main" id="{2B4715CB-EED2-6D9B-C786-4B96C4F756D6}"/>
              </a:ext>
            </a:extLst>
          </p:cNvPr>
          <p:cNvPicPr>
            <a:picLocks noGrp="1" noChangeAspect="1"/>
          </p:cNvPicPr>
          <p:nvPr>
            <p:ph idx="1"/>
          </p:nvPr>
        </p:nvPicPr>
        <p:blipFill rotWithShape="1">
          <a:blip r:embed="rId3"/>
          <a:srcRect t="43122"/>
          <a:stretch/>
        </p:blipFill>
        <p:spPr>
          <a:xfrm>
            <a:off x="407963" y="1871004"/>
            <a:ext cx="8721969" cy="1688122"/>
          </a:xfrm>
          <a:prstGeom prst="rect">
            <a:avLst/>
          </a:prstGeom>
        </p:spPr>
      </p:pic>
      <p:pic>
        <p:nvPicPr>
          <p:cNvPr id="5" name="Picture 4">
            <a:extLst>
              <a:ext uri="{FF2B5EF4-FFF2-40B4-BE49-F238E27FC236}">
                <a16:creationId xmlns:a16="http://schemas.microsoft.com/office/drawing/2014/main" id="{5BE7E3D8-1C6F-976A-C462-58AC041C290B}"/>
              </a:ext>
            </a:extLst>
          </p:cNvPr>
          <p:cNvPicPr>
            <a:picLocks noChangeAspect="1"/>
          </p:cNvPicPr>
          <p:nvPr/>
        </p:nvPicPr>
        <p:blipFill rotWithShape="1">
          <a:blip r:embed="rId4"/>
          <a:srcRect t="44890"/>
          <a:stretch/>
        </p:blipFill>
        <p:spPr>
          <a:xfrm>
            <a:off x="407963" y="4206239"/>
            <a:ext cx="8721969" cy="1688122"/>
          </a:xfrm>
          <a:prstGeom prst="rect">
            <a:avLst/>
          </a:prstGeom>
        </p:spPr>
      </p:pic>
    </p:spTree>
    <p:extLst>
      <p:ext uri="{BB962C8B-B14F-4D97-AF65-F5344CB8AC3E}">
        <p14:creationId xmlns:p14="http://schemas.microsoft.com/office/powerpoint/2010/main" val="3949131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F070-9A9F-E4F7-1A57-8BDB59122BE1}"/>
              </a:ext>
            </a:extLst>
          </p:cNvPr>
          <p:cNvSpPr>
            <a:spLocks noGrp="1"/>
          </p:cNvSpPr>
          <p:nvPr>
            <p:ph type="title"/>
          </p:nvPr>
        </p:nvSpPr>
        <p:spPr/>
        <p:txBody>
          <a:bodyPr/>
          <a:lstStyle/>
          <a:p>
            <a:r>
              <a:rPr lang="en-US" dirty="0"/>
              <a:t>Liquidity ratios</a:t>
            </a:r>
          </a:p>
        </p:txBody>
      </p:sp>
      <p:sp>
        <p:nvSpPr>
          <p:cNvPr id="3" name="Content Placeholder 2">
            <a:extLst>
              <a:ext uri="{FF2B5EF4-FFF2-40B4-BE49-F238E27FC236}">
                <a16:creationId xmlns:a16="http://schemas.microsoft.com/office/drawing/2014/main" id="{D46063BC-0DF8-8D28-85DA-1F2D11A56B91}"/>
              </a:ext>
            </a:extLst>
          </p:cNvPr>
          <p:cNvSpPr>
            <a:spLocks noGrp="1"/>
          </p:cNvSpPr>
          <p:nvPr>
            <p:ph idx="1"/>
          </p:nvPr>
        </p:nvSpPr>
        <p:spPr/>
        <p:txBody>
          <a:bodyPr>
            <a:normAutofit fontScale="85000" lnSpcReduction="10000"/>
          </a:bodyPr>
          <a:lstStyle/>
          <a:p>
            <a:r>
              <a:rPr lang="en-US" dirty="0"/>
              <a:t>It must be stressed that accounting is used, not just to calculate proﬁtability, but also to provide information that indicates whether or not the business will be able to pay its creditors, expenses, loans falling due, etc. at the correct times. </a:t>
            </a:r>
          </a:p>
          <a:p>
            <a:r>
              <a:rPr lang="en-US" dirty="0"/>
              <a:t>Failure to ensure that these payments are covered effectively could mean that the business would have to be closed down. Being able to pay one’s debts as they fall due is known as being ‘liquid’. </a:t>
            </a:r>
          </a:p>
          <a:p>
            <a:r>
              <a:rPr lang="en-US" dirty="0"/>
              <a:t>When it comes to the liquidity of a business, both its own ability to pay its debts when due and the ability of its debtors to pay the amount they owe to the business are of great importance. </a:t>
            </a:r>
          </a:p>
          <a:p>
            <a:r>
              <a:rPr lang="en-US" dirty="0"/>
              <a:t>Ratio analysis that focuses upon liquidity (or solvency) of the business generally starts with a look at two ratios (liquidity ratios) that are affected most by these two aspects of liquidity, the current ratio and the acid test ratio.</a:t>
            </a:r>
          </a:p>
          <a:p>
            <a:endParaRPr lang="en-US" dirty="0"/>
          </a:p>
        </p:txBody>
      </p:sp>
    </p:spTree>
    <p:extLst>
      <p:ext uri="{BB962C8B-B14F-4D97-AF65-F5344CB8AC3E}">
        <p14:creationId xmlns:p14="http://schemas.microsoft.com/office/powerpoint/2010/main" val="302759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3C9C-5F95-2F17-FE9E-90E0B27C9877}"/>
              </a:ext>
            </a:extLst>
          </p:cNvPr>
          <p:cNvSpPr>
            <a:spLocks noGrp="1"/>
          </p:cNvSpPr>
          <p:nvPr>
            <p:ph type="title"/>
          </p:nvPr>
        </p:nvSpPr>
        <p:spPr/>
        <p:txBody>
          <a:bodyPr/>
          <a:lstStyle/>
          <a:p>
            <a:r>
              <a:rPr lang="en-US" dirty="0"/>
              <a:t>Liquidity ratios</a:t>
            </a:r>
          </a:p>
        </p:txBody>
      </p:sp>
      <p:pic>
        <p:nvPicPr>
          <p:cNvPr id="4" name="Content Placeholder 3">
            <a:extLst>
              <a:ext uri="{FF2B5EF4-FFF2-40B4-BE49-F238E27FC236}">
                <a16:creationId xmlns:a16="http://schemas.microsoft.com/office/drawing/2014/main" id="{77BFA794-E99B-38E3-B25C-62340CB1961D}"/>
              </a:ext>
            </a:extLst>
          </p:cNvPr>
          <p:cNvPicPr>
            <a:picLocks noGrp="1" noChangeAspect="1"/>
          </p:cNvPicPr>
          <p:nvPr>
            <p:ph idx="1"/>
          </p:nvPr>
        </p:nvPicPr>
        <p:blipFill>
          <a:blip r:embed="rId2"/>
          <a:stretch>
            <a:fillRect/>
          </a:stretch>
        </p:blipFill>
        <p:spPr>
          <a:xfrm>
            <a:off x="506437" y="1477108"/>
            <a:ext cx="10847363" cy="4572000"/>
          </a:xfrm>
          <a:prstGeom prst="rect">
            <a:avLst/>
          </a:prstGeom>
        </p:spPr>
      </p:pic>
    </p:spTree>
    <p:extLst>
      <p:ext uri="{BB962C8B-B14F-4D97-AF65-F5344CB8AC3E}">
        <p14:creationId xmlns:p14="http://schemas.microsoft.com/office/powerpoint/2010/main" val="369913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ED2E-3818-9447-E58E-45EA6AF0E357}"/>
              </a:ext>
            </a:extLst>
          </p:cNvPr>
          <p:cNvSpPr>
            <a:spLocks noGrp="1"/>
          </p:cNvSpPr>
          <p:nvPr>
            <p:ph type="title"/>
          </p:nvPr>
        </p:nvSpPr>
        <p:spPr/>
        <p:txBody>
          <a:bodyPr/>
          <a:lstStyle/>
          <a:p>
            <a:r>
              <a:rPr lang="en-US" dirty="0"/>
              <a:t>Liquidity ratios</a:t>
            </a:r>
          </a:p>
        </p:txBody>
      </p:sp>
      <p:pic>
        <p:nvPicPr>
          <p:cNvPr id="4" name="Content Placeholder 3">
            <a:extLst>
              <a:ext uri="{FF2B5EF4-FFF2-40B4-BE49-F238E27FC236}">
                <a16:creationId xmlns:a16="http://schemas.microsoft.com/office/drawing/2014/main" id="{A3C939DE-343F-4CAF-41B2-67434AB37842}"/>
              </a:ext>
            </a:extLst>
          </p:cNvPr>
          <p:cNvPicPr>
            <a:picLocks noGrp="1" noChangeAspect="1"/>
          </p:cNvPicPr>
          <p:nvPr>
            <p:ph idx="1"/>
          </p:nvPr>
        </p:nvPicPr>
        <p:blipFill rotWithShape="1">
          <a:blip r:embed="rId2"/>
          <a:srcRect l="3488" b="7029"/>
          <a:stretch/>
        </p:blipFill>
        <p:spPr>
          <a:xfrm>
            <a:off x="506437" y="1491175"/>
            <a:ext cx="10847363" cy="4093700"/>
          </a:xfrm>
          <a:prstGeom prst="rect">
            <a:avLst/>
          </a:prstGeom>
        </p:spPr>
      </p:pic>
    </p:spTree>
    <p:extLst>
      <p:ext uri="{BB962C8B-B14F-4D97-AF65-F5344CB8AC3E}">
        <p14:creationId xmlns:p14="http://schemas.microsoft.com/office/powerpoint/2010/main" val="375673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37C2AF-0762-EBDB-08E3-242FB7C97D23}"/>
              </a:ext>
            </a:extLst>
          </p:cNvPr>
          <p:cNvPicPr>
            <a:picLocks noGrp="1" noChangeAspect="1"/>
          </p:cNvPicPr>
          <p:nvPr>
            <p:ph idx="1"/>
          </p:nvPr>
        </p:nvPicPr>
        <p:blipFill>
          <a:blip r:embed="rId2"/>
          <a:stretch>
            <a:fillRect/>
          </a:stretch>
        </p:blipFill>
        <p:spPr>
          <a:xfrm>
            <a:off x="407963" y="534572"/>
            <a:ext cx="11000935" cy="5655213"/>
          </a:xfrm>
          <a:prstGeom prst="rect">
            <a:avLst/>
          </a:prstGeom>
        </p:spPr>
      </p:pic>
    </p:spTree>
    <p:extLst>
      <p:ext uri="{BB962C8B-B14F-4D97-AF65-F5344CB8AC3E}">
        <p14:creationId xmlns:p14="http://schemas.microsoft.com/office/powerpoint/2010/main" val="358573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8FB-0B32-F6C0-849E-1EA86B91DE0B}"/>
              </a:ext>
            </a:extLst>
          </p:cNvPr>
          <p:cNvSpPr>
            <a:spLocks noGrp="1"/>
          </p:cNvSpPr>
          <p:nvPr>
            <p:ph type="title"/>
          </p:nvPr>
        </p:nvSpPr>
        <p:spPr/>
        <p:txBody>
          <a:bodyPr/>
          <a:lstStyle/>
          <a:p>
            <a:r>
              <a:rPr lang="en-US" dirty="0"/>
              <a:t>Liquidity ratios</a:t>
            </a:r>
          </a:p>
        </p:txBody>
      </p:sp>
      <p:pic>
        <p:nvPicPr>
          <p:cNvPr id="4" name="Content Placeholder 3">
            <a:extLst>
              <a:ext uri="{FF2B5EF4-FFF2-40B4-BE49-F238E27FC236}">
                <a16:creationId xmlns:a16="http://schemas.microsoft.com/office/drawing/2014/main" id="{A792C6E4-5E27-8F5D-4502-18A4556E7346}"/>
              </a:ext>
            </a:extLst>
          </p:cNvPr>
          <p:cNvPicPr>
            <a:picLocks noGrp="1" noChangeAspect="1"/>
          </p:cNvPicPr>
          <p:nvPr>
            <p:ph idx="1"/>
          </p:nvPr>
        </p:nvPicPr>
        <p:blipFill rotWithShape="1">
          <a:blip r:embed="rId2"/>
          <a:srcRect l="5081" r="5824"/>
          <a:stretch/>
        </p:blipFill>
        <p:spPr>
          <a:xfrm>
            <a:off x="379828" y="1491175"/>
            <a:ext cx="11211950" cy="5001700"/>
          </a:xfrm>
          <a:prstGeom prst="rect">
            <a:avLst/>
          </a:prstGeom>
        </p:spPr>
      </p:pic>
    </p:spTree>
    <p:extLst>
      <p:ext uri="{BB962C8B-B14F-4D97-AF65-F5344CB8AC3E}">
        <p14:creationId xmlns:p14="http://schemas.microsoft.com/office/powerpoint/2010/main" val="141350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D8CE-0519-F5BA-382A-C0339080544A}"/>
              </a:ext>
            </a:extLst>
          </p:cNvPr>
          <p:cNvSpPr>
            <a:spLocks noGrp="1"/>
          </p:cNvSpPr>
          <p:nvPr>
            <p:ph type="title"/>
          </p:nvPr>
        </p:nvSpPr>
        <p:spPr/>
        <p:txBody>
          <a:bodyPr/>
          <a:lstStyle/>
          <a:p>
            <a:r>
              <a:rPr lang="en-US" dirty="0"/>
              <a:t>Liquidity ratios</a:t>
            </a:r>
          </a:p>
        </p:txBody>
      </p:sp>
      <p:sp>
        <p:nvSpPr>
          <p:cNvPr id="3" name="Content Placeholder 2">
            <a:extLst>
              <a:ext uri="{FF2B5EF4-FFF2-40B4-BE49-F238E27FC236}">
                <a16:creationId xmlns:a16="http://schemas.microsoft.com/office/drawing/2014/main" id="{AB755241-A429-48DE-CCBA-897986CB2D5E}"/>
              </a:ext>
            </a:extLst>
          </p:cNvPr>
          <p:cNvSpPr>
            <a:spLocks noGrp="1"/>
          </p:cNvSpPr>
          <p:nvPr>
            <p:ph idx="1"/>
          </p:nvPr>
        </p:nvSpPr>
        <p:spPr/>
        <p:txBody>
          <a:bodyPr/>
          <a:lstStyle/>
          <a:p>
            <a:r>
              <a:rPr lang="en-US" dirty="0"/>
              <a:t>This reveals that F may be in trouble, as it will probably ﬁnd it difﬁcult to pay its current liabilities on time. No matter how proﬁtable a business is, unless it is adequately liquid it may fail. </a:t>
            </a:r>
          </a:p>
          <a:p>
            <a:r>
              <a:rPr lang="en-US" dirty="0"/>
              <a:t>However, although a business should be adequately liquid, it is possible for it to have too high a current ratio or acid test ratio. If too many resources are being held as current assets, it would make these two ratios appear healthy, but those resources could have been used more proﬁtably – you don’t get any interest on stock</a:t>
            </a:r>
            <a:r>
              <a:rPr lang="en-US"/>
              <a:t>! </a:t>
            </a:r>
          </a:p>
          <a:p>
            <a:r>
              <a:rPr lang="en-US"/>
              <a:t>Too </a:t>
            </a:r>
            <a:r>
              <a:rPr lang="en-US" dirty="0"/>
              <a:t>high a balance in a current account at the bank also means that resources are being wasted.</a:t>
            </a:r>
          </a:p>
          <a:p>
            <a:endParaRPr lang="en-US" dirty="0"/>
          </a:p>
        </p:txBody>
      </p:sp>
    </p:spTree>
    <p:extLst>
      <p:ext uri="{BB962C8B-B14F-4D97-AF65-F5344CB8AC3E}">
        <p14:creationId xmlns:p14="http://schemas.microsoft.com/office/powerpoint/2010/main" val="41698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E6B9-586D-8D46-1032-925C5D7F6771}"/>
              </a:ext>
            </a:extLst>
          </p:cNvPr>
          <p:cNvSpPr>
            <a:spLocks noGrp="1"/>
          </p:cNvSpPr>
          <p:nvPr>
            <p:ph type="title"/>
          </p:nvPr>
        </p:nvSpPr>
        <p:spPr/>
        <p:txBody>
          <a:bodyPr/>
          <a:lstStyle/>
          <a:p>
            <a:r>
              <a:rPr lang="en-US" dirty="0"/>
              <a:t>Stock turnover </a:t>
            </a:r>
          </a:p>
        </p:txBody>
      </p:sp>
      <p:sp>
        <p:nvSpPr>
          <p:cNvPr id="3" name="Content Placeholder 2">
            <a:extLst>
              <a:ext uri="{FF2B5EF4-FFF2-40B4-BE49-F238E27FC236}">
                <a16:creationId xmlns:a16="http://schemas.microsoft.com/office/drawing/2014/main" id="{94B5DA2C-BE9D-7A7C-8065-B883F8A17E47}"/>
              </a:ext>
            </a:extLst>
          </p:cNvPr>
          <p:cNvSpPr>
            <a:spLocks noGrp="1"/>
          </p:cNvSpPr>
          <p:nvPr>
            <p:ph idx="1"/>
          </p:nvPr>
        </p:nvSpPr>
        <p:spPr/>
        <p:txBody>
          <a:bodyPr/>
          <a:lstStyle/>
          <a:p>
            <a:r>
              <a:rPr lang="en-US" dirty="0"/>
              <a:t>Stock turnover measures how efﬁcient a business is at maintaining an appropriate level of stock. </a:t>
            </a:r>
          </a:p>
          <a:p>
            <a:r>
              <a:rPr lang="en-US" dirty="0"/>
              <a:t>When it is not being as efﬁcient as it used to be, or is being less efﬁcient than its competitors, this may indicate that control over stock levels is being undermined. </a:t>
            </a:r>
          </a:p>
          <a:p>
            <a:r>
              <a:rPr lang="en-US" dirty="0"/>
              <a:t>A reduction in stock turnover can mean that the business is slowing down. Stocks may be piling up and not being sold. This could lead to a liquidity crisis, as money may be being taken out of the bank simply to increase stocks which are not then sold quickly enough.</a:t>
            </a:r>
          </a:p>
          <a:p>
            <a:endParaRPr lang="en-US" dirty="0"/>
          </a:p>
        </p:txBody>
      </p:sp>
    </p:spTree>
    <p:extLst>
      <p:ext uri="{BB962C8B-B14F-4D97-AF65-F5344CB8AC3E}">
        <p14:creationId xmlns:p14="http://schemas.microsoft.com/office/powerpoint/2010/main" val="258762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D02C-7DED-4285-2624-65C5A93383A3}"/>
              </a:ext>
            </a:extLst>
          </p:cNvPr>
          <p:cNvSpPr>
            <a:spLocks noGrp="1"/>
          </p:cNvSpPr>
          <p:nvPr>
            <p:ph type="title"/>
          </p:nvPr>
        </p:nvSpPr>
        <p:spPr/>
        <p:txBody>
          <a:bodyPr/>
          <a:lstStyle/>
          <a:p>
            <a:r>
              <a:rPr lang="en-US" dirty="0"/>
              <a:t>Stock turnover</a:t>
            </a:r>
          </a:p>
        </p:txBody>
      </p:sp>
      <p:pic>
        <p:nvPicPr>
          <p:cNvPr id="4" name="Content Placeholder 3">
            <a:extLst>
              <a:ext uri="{FF2B5EF4-FFF2-40B4-BE49-F238E27FC236}">
                <a16:creationId xmlns:a16="http://schemas.microsoft.com/office/drawing/2014/main" id="{0759DB6C-225A-B052-C7DE-B15FB8AA0D5E}"/>
              </a:ext>
            </a:extLst>
          </p:cNvPr>
          <p:cNvPicPr>
            <a:picLocks noGrp="1" noChangeAspect="1"/>
          </p:cNvPicPr>
          <p:nvPr>
            <p:ph idx="1"/>
          </p:nvPr>
        </p:nvPicPr>
        <p:blipFill>
          <a:blip r:embed="rId2"/>
          <a:stretch>
            <a:fillRect/>
          </a:stretch>
        </p:blipFill>
        <p:spPr>
          <a:xfrm>
            <a:off x="838200" y="1690687"/>
            <a:ext cx="10284502" cy="4395319"/>
          </a:xfrm>
          <a:prstGeom prst="rect">
            <a:avLst/>
          </a:prstGeom>
        </p:spPr>
      </p:pic>
    </p:spTree>
    <p:extLst>
      <p:ext uri="{BB962C8B-B14F-4D97-AF65-F5344CB8AC3E}">
        <p14:creationId xmlns:p14="http://schemas.microsoft.com/office/powerpoint/2010/main" val="347519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5353-6C6C-129A-A39A-42C85399EF0E}"/>
              </a:ext>
            </a:extLst>
          </p:cNvPr>
          <p:cNvSpPr>
            <a:spLocks noGrp="1"/>
          </p:cNvSpPr>
          <p:nvPr>
            <p:ph type="title"/>
          </p:nvPr>
        </p:nvSpPr>
        <p:spPr/>
        <p:txBody>
          <a:bodyPr/>
          <a:lstStyle/>
          <a:p>
            <a:r>
              <a:rPr lang="en-US" dirty="0"/>
              <a:t>Mark-up and margin</a:t>
            </a:r>
            <a:br>
              <a:rPr lang="en-US" dirty="0"/>
            </a:br>
            <a:endParaRPr lang="en-US" dirty="0"/>
          </a:p>
        </p:txBody>
      </p:sp>
      <p:pic>
        <p:nvPicPr>
          <p:cNvPr id="4" name="Content Placeholder 3">
            <a:extLst>
              <a:ext uri="{FF2B5EF4-FFF2-40B4-BE49-F238E27FC236}">
                <a16:creationId xmlns:a16="http://schemas.microsoft.com/office/drawing/2014/main" id="{6913A3C2-F51B-5C06-2571-052C0CE9C19E}"/>
              </a:ext>
            </a:extLst>
          </p:cNvPr>
          <p:cNvPicPr>
            <a:picLocks noGrp="1" noChangeAspect="1"/>
          </p:cNvPicPr>
          <p:nvPr>
            <p:ph idx="1"/>
          </p:nvPr>
        </p:nvPicPr>
        <p:blipFill rotWithShape="1">
          <a:blip r:embed="rId2"/>
          <a:srcRect t="30596" b="14020"/>
          <a:stretch/>
        </p:blipFill>
        <p:spPr>
          <a:xfrm>
            <a:off x="731519" y="1392702"/>
            <a:ext cx="9931791" cy="1659987"/>
          </a:xfrm>
          <a:prstGeom prst="rect">
            <a:avLst/>
          </a:prstGeom>
        </p:spPr>
      </p:pic>
      <p:pic>
        <p:nvPicPr>
          <p:cNvPr id="5" name="Picture 4">
            <a:extLst>
              <a:ext uri="{FF2B5EF4-FFF2-40B4-BE49-F238E27FC236}">
                <a16:creationId xmlns:a16="http://schemas.microsoft.com/office/drawing/2014/main" id="{9D92FC4A-329C-BFA9-9E38-49D31ED7729D}"/>
              </a:ext>
            </a:extLst>
          </p:cNvPr>
          <p:cNvPicPr>
            <a:picLocks noChangeAspect="1"/>
          </p:cNvPicPr>
          <p:nvPr/>
        </p:nvPicPr>
        <p:blipFill>
          <a:blip r:embed="rId3"/>
          <a:stretch>
            <a:fillRect/>
          </a:stretch>
        </p:blipFill>
        <p:spPr>
          <a:xfrm>
            <a:off x="731520" y="3052689"/>
            <a:ext cx="10128738" cy="3440186"/>
          </a:xfrm>
          <a:prstGeom prst="rect">
            <a:avLst/>
          </a:prstGeom>
        </p:spPr>
      </p:pic>
    </p:spTree>
    <p:extLst>
      <p:ext uri="{BB962C8B-B14F-4D97-AF65-F5344CB8AC3E}">
        <p14:creationId xmlns:p14="http://schemas.microsoft.com/office/powerpoint/2010/main" val="334105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98E0-044E-FC00-1B6B-703CDE69B437}"/>
              </a:ext>
            </a:extLst>
          </p:cNvPr>
          <p:cNvSpPr>
            <a:spLocks noGrp="1"/>
          </p:cNvSpPr>
          <p:nvPr>
            <p:ph type="title"/>
          </p:nvPr>
        </p:nvSpPr>
        <p:spPr/>
        <p:txBody>
          <a:bodyPr/>
          <a:lstStyle/>
          <a:p>
            <a:r>
              <a:rPr lang="en-US" dirty="0"/>
              <a:t>Debtor/sales ratio</a:t>
            </a:r>
          </a:p>
        </p:txBody>
      </p:sp>
      <p:pic>
        <p:nvPicPr>
          <p:cNvPr id="4" name="Content Placeholder 3">
            <a:extLst>
              <a:ext uri="{FF2B5EF4-FFF2-40B4-BE49-F238E27FC236}">
                <a16:creationId xmlns:a16="http://schemas.microsoft.com/office/drawing/2014/main" id="{EE6B95D1-5433-DCDE-3006-CD7710D94750}"/>
              </a:ext>
            </a:extLst>
          </p:cNvPr>
          <p:cNvPicPr>
            <a:picLocks noGrp="1" noChangeAspect="1"/>
          </p:cNvPicPr>
          <p:nvPr>
            <p:ph idx="1"/>
          </p:nvPr>
        </p:nvPicPr>
        <p:blipFill>
          <a:blip r:embed="rId2"/>
          <a:stretch>
            <a:fillRect/>
          </a:stretch>
        </p:blipFill>
        <p:spPr>
          <a:xfrm>
            <a:off x="374754" y="1244184"/>
            <a:ext cx="11467476" cy="5486400"/>
          </a:xfrm>
          <a:prstGeom prst="rect">
            <a:avLst/>
          </a:prstGeom>
        </p:spPr>
      </p:pic>
    </p:spTree>
    <p:extLst>
      <p:ext uri="{BB962C8B-B14F-4D97-AF65-F5344CB8AC3E}">
        <p14:creationId xmlns:p14="http://schemas.microsoft.com/office/powerpoint/2010/main" val="2861927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FDF5-D1DE-DDF5-8BD3-F802647DF9C8}"/>
              </a:ext>
            </a:extLst>
          </p:cNvPr>
          <p:cNvSpPr>
            <a:spLocks noGrp="1"/>
          </p:cNvSpPr>
          <p:nvPr>
            <p:ph type="title"/>
          </p:nvPr>
        </p:nvSpPr>
        <p:spPr/>
        <p:txBody>
          <a:bodyPr/>
          <a:lstStyle/>
          <a:p>
            <a:r>
              <a:rPr lang="en-US" dirty="0"/>
              <a:t>Creditor/ purchases ratio</a:t>
            </a:r>
          </a:p>
        </p:txBody>
      </p:sp>
      <p:sp>
        <p:nvSpPr>
          <p:cNvPr id="3" name="Content Placeholder 2">
            <a:extLst>
              <a:ext uri="{FF2B5EF4-FFF2-40B4-BE49-F238E27FC236}">
                <a16:creationId xmlns:a16="http://schemas.microsoft.com/office/drawing/2014/main" id="{71A3C720-008D-40A1-5C54-33E549D4C326}"/>
              </a:ext>
            </a:extLst>
          </p:cNvPr>
          <p:cNvSpPr>
            <a:spLocks noGrp="1"/>
          </p:cNvSpPr>
          <p:nvPr>
            <p:ph idx="1"/>
          </p:nvPr>
        </p:nvSpPr>
        <p:spPr/>
        <p:txBody>
          <a:bodyPr/>
          <a:lstStyle/>
          <a:p>
            <a:pPr marL="0" indent="0">
              <a:buNone/>
            </a:pPr>
            <a:r>
              <a:rPr lang="en-US" dirty="0"/>
              <a:t>Assuming that purchases for E amounted to £92,000 and for F £100,000 then the creditor/purchases ratio can be calculated for each as:</a:t>
            </a:r>
          </a:p>
          <a:p>
            <a:pPr marL="0" indent="0">
              <a:buNone/>
            </a:pPr>
            <a:endParaRPr lang="en-US" dirty="0"/>
          </a:p>
        </p:txBody>
      </p:sp>
      <p:pic>
        <p:nvPicPr>
          <p:cNvPr id="4" name="Picture 3">
            <a:extLst>
              <a:ext uri="{FF2B5EF4-FFF2-40B4-BE49-F238E27FC236}">
                <a16:creationId xmlns:a16="http://schemas.microsoft.com/office/drawing/2014/main" id="{3CDC448C-57D2-9F96-DEEE-73F743D8B453}"/>
              </a:ext>
            </a:extLst>
          </p:cNvPr>
          <p:cNvPicPr>
            <a:picLocks noChangeAspect="1"/>
          </p:cNvPicPr>
          <p:nvPr/>
        </p:nvPicPr>
        <p:blipFill rotWithShape="1">
          <a:blip r:embed="rId2"/>
          <a:srcRect l="9395" b="23829"/>
          <a:stretch/>
        </p:blipFill>
        <p:spPr>
          <a:xfrm>
            <a:off x="469692" y="3117954"/>
            <a:ext cx="10884108" cy="3059009"/>
          </a:xfrm>
          <a:prstGeom prst="rect">
            <a:avLst/>
          </a:prstGeom>
        </p:spPr>
      </p:pic>
    </p:spTree>
    <p:extLst>
      <p:ext uri="{BB962C8B-B14F-4D97-AF65-F5344CB8AC3E}">
        <p14:creationId xmlns:p14="http://schemas.microsoft.com/office/powerpoint/2010/main" val="187461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AFE2-8B06-5D42-F856-1002E2F24214}"/>
              </a:ext>
            </a:extLst>
          </p:cNvPr>
          <p:cNvSpPr>
            <a:spLocks noGrp="1"/>
          </p:cNvSpPr>
          <p:nvPr>
            <p:ph type="title"/>
          </p:nvPr>
        </p:nvSpPr>
        <p:spPr/>
        <p:txBody>
          <a:bodyPr/>
          <a:lstStyle/>
          <a:p>
            <a:pPr algn="just"/>
            <a:r>
              <a:rPr lang="en-US" b="1" i="0" dirty="0">
                <a:solidFill>
                  <a:srgbClr val="2A2A2A"/>
                </a:solidFill>
                <a:effectLst/>
                <a:latin typeface="+mn-lt"/>
              </a:rPr>
              <a:t>Benefits or Advantages of Inter Firm or Intra Firm comparison</a:t>
            </a:r>
          </a:p>
        </p:txBody>
      </p:sp>
      <p:sp>
        <p:nvSpPr>
          <p:cNvPr id="3" name="Content Placeholder 2">
            <a:extLst>
              <a:ext uri="{FF2B5EF4-FFF2-40B4-BE49-F238E27FC236}">
                <a16:creationId xmlns:a16="http://schemas.microsoft.com/office/drawing/2014/main" id="{4C9A59C2-E869-F993-5C1C-8DDC212BC804}"/>
              </a:ext>
            </a:extLst>
          </p:cNvPr>
          <p:cNvSpPr>
            <a:spLocks noGrp="1"/>
          </p:cNvSpPr>
          <p:nvPr>
            <p:ph idx="1"/>
          </p:nvPr>
        </p:nvSpPr>
        <p:spPr/>
        <p:txBody>
          <a:bodyPr/>
          <a:lstStyle/>
          <a:p>
            <a:pPr algn="just"/>
            <a:r>
              <a:rPr lang="en-US" b="0" dirty="0">
                <a:effectLst/>
              </a:rPr>
              <a:t>The management can pay</a:t>
            </a:r>
            <a:r>
              <a:rPr lang="en-US" b="1" dirty="0">
                <a:effectLst/>
              </a:rPr>
              <a:t> special attention on the weakness area of business</a:t>
            </a:r>
            <a:r>
              <a:rPr lang="en-US" b="0" dirty="0">
                <a:effectLst/>
              </a:rPr>
              <a:t> to take suitable action.</a:t>
            </a:r>
          </a:p>
          <a:p>
            <a:pPr algn="just"/>
            <a:r>
              <a:rPr lang="en-US" b="0" dirty="0">
                <a:effectLst/>
              </a:rPr>
              <a:t>2. </a:t>
            </a:r>
            <a:r>
              <a:rPr lang="en-US" b="1" dirty="0">
                <a:effectLst/>
              </a:rPr>
              <a:t>Uniform information is available</a:t>
            </a:r>
            <a:r>
              <a:rPr lang="en-US" b="0" dirty="0">
                <a:effectLst/>
              </a:rPr>
              <a:t> to all participating companies of inter firm comparison.</a:t>
            </a:r>
          </a:p>
          <a:p>
            <a:pPr algn="just"/>
            <a:r>
              <a:rPr lang="en-US" b="0" dirty="0">
                <a:effectLst/>
              </a:rPr>
              <a:t>3. An analyst has expert knowledge and experience in interpreting the results of inter firm comparison. Hence, </a:t>
            </a:r>
            <a:r>
              <a:rPr lang="en-US" b="1" dirty="0">
                <a:effectLst/>
              </a:rPr>
              <a:t>every company gets very valuable information</a:t>
            </a:r>
            <a:r>
              <a:rPr lang="en-US" b="0" dirty="0">
                <a:effectLst/>
              </a:rPr>
              <a:t>.</a:t>
            </a:r>
          </a:p>
          <a:p>
            <a:pPr algn="just"/>
            <a:r>
              <a:rPr lang="en-US" b="0" dirty="0">
                <a:effectLst/>
              </a:rPr>
              <a:t>4. The </a:t>
            </a:r>
            <a:r>
              <a:rPr lang="en-US" b="1" dirty="0">
                <a:effectLst/>
              </a:rPr>
              <a:t>results are obtained only on the basis of accurate data</a:t>
            </a:r>
            <a:r>
              <a:rPr lang="en-US" b="0" dirty="0">
                <a:effectLst/>
              </a:rPr>
              <a:t> collected by the analyst.</a:t>
            </a:r>
          </a:p>
          <a:p>
            <a:endParaRPr lang="en-US" dirty="0"/>
          </a:p>
        </p:txBody>
      </p:sp>
    </p:spTree>
    <p:extLst>
      <p:ext uri="{BB962C8B-B14F-4D97-AF65-F5344CB8AC3E}">
        <p14:creationId xmlns:p14="http://schemas.microsoft.com/office/powerpoint/2010/main" val="2642865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FB17-082D-ECB7-F364-B3EC53B6ECD2}"/>
              </a:ext>
            </a:extLst>
          </p:cNvPr>
          <p:cNvSpPr>
            <a:spLocks noGrp="1"/>
          </p:cNvSpPr>
          <p:nvPr>
            <p:ph type="title"/>
          </p:nvPr>
        </p:nvSpPr>
        <p:spPr/>
        <p:txBody>
          <a:bodyPr>
            <a:normAutofit fontScale="90000"/>
          </a:bodyPr>
          <a:lstStyle/>
          <a:p>
            <a:r>
              <a:rPr lang="en-US" b="1" i="0" dirty="0">
                <a:solidFill>
                  <a:srgbClr val="2A2A2A"/>
                </a:solidFill>
                <a:effectLst/>
              </a:rPr>
              <a:t>Disadvantages or Limitation of Inter Firm or Intra Firm comparison</a:t>
            </a:r>
            <a:br>
              <a:rPr lang="en-US" b="1" i="0" dirty="0">
                <a:solidFill>
                  <a:srgbClr val="2A2A2A"/>
                </a:solidFill>
                <a:effectLst/>
                <a:latin typeface="Roboto Serif"/>
              </a:rPr>
            </a:br>
            <a:endParaRPr lang="en-US" dirty="0"/>
          </a:p>
        </p:txBody>
      </p:sp>
      <p:sp>
        <p:nvSpPr>
          <p:cNvPr id="3" name="Content Placeholder 2">
            <a:extLst>
              <a:ext uri="{FF2B5EF4-FFF2-40B4-BE49-F238E27FC236}">
                <a16:creationId xmlns:a16="http://schemas.microsoft.com/office/drawing/2014/main" id="{A0057171-F90C-2632-07CF-2F5E0891DF64}"/>
              </a:ext>
            </a:extLst>
          </p:cNvPr>
          <p:cNvSpPr>
            <a:spLocks noGrp="1"/>
          </p:cNvSpPr>
          <p:nvPr>
            <p:ph idx="1"/>
          </p:nvPr>
        </p:nvSpPr>
        <p:spPr/>
        <p:txBody>
          <a:bodyPr>
            <a:normAutofit/>
          </a:bodyPr>
          <a:lstStyle/>
          <a:p>
            <a:pPr algn="just"/>
            <a:r>
              <a:rPr lang="en-US" b="0" dirty="0">
                <a:effectLst/>
              </a:rPr>
              <a:t>The success of inter-firm comparison or intra firm comparison is fully based on the co-operation of participation companies or departments. The</a:t>
            </a:r>
            <a:r>
              <a:rPr lang="en-US" b="1" dirty="0">
                <a:effectLst/>
              </a:rPr>
              <a:t> degree of co-operation</a:t>
            </a:r>
            <a:r>
              <a:rPr lang="en-US" b="0" dirty="0">
                <a:effectLst/>
              </a:rPr>
              <a:t> is responsible for degree of success.</a:t>
            </a:r>
          </a:p>
          <a:p>
            <a:pPr algn="just"/>
            <a:r>
              <a:rPr lang="en-US" b="0" dirty="0">
                <a:effectLst/>
              </a:rPr>
              <a:t>2. Some </a:t>
            </a:r>
            <a:r>
              <a:rPr lang="en-US" b="1" dirty="0">
                <a:effectLst/>
              </a:rPr>
              <a:t>accounting data are confidential in nature</a:t>
            </a:r>
            <a:r>
              <a:rPr lang="en-US" b="0" dirty="0">
                <a:effectLst/>
              </a:rPr>
              <a:t>. Such data are not available to the analyst for proper inter-firm comparison. If so, no benefit is available through inter firm comparison.</a:t>
            </a:r>
          </a:p>
          <a:p>
            <a:pPr algn="just"/>
            <a:r>
              <a:rPr lang="en-US" b="0" dirty="0">
                <a:effectLst/>
              </a:rPr>
              <a:t>3. </a:t>
            </a:r>
            <a:r>
              <a:rPr lang="en-US" b="1" dirty="0">
                <a:effectLst/>
              </a:rPr>
              <a:t>Misuse of ratios</a:t>
            </a:r>
            <a:r>
              <a:rPr lang="en-US" b="0" dirty="0">
                <a:effectLst/>
              </a:rPr>
              <a:t> may lead to </a:t>
            </a:r>
            <a:r>
              <a:rPr lang="en-US" b="1" dirty="0">
                <a:effectLst/>
              </a:rPr>
              <a:t>misleading results</a:t>
            </a:r>
            <a:r>
              <a:rPr lang="en-US" b="0" dirty="0">
                <a:effectLst/>
              </a:rPr>
              <a:t>.</a:t>
            </a:r>
          </a:p>
          <a:p>
            <a:pPr algn="just"/>
            <a:r>
              <a:rPr lang="en-US" b="0" dirty="0">
                <a:effectLst/>
              </a:rPr>
              <a:t>4. Fruitful results cannot be obtained if the companies are not of the same size and character.</a:t>
            </a:r>
          </a:p>
          <a:p>
            <a:endParaRPr lang="en-US" dirty="0"/>
          </a:p>
        </p:txBody>
      </p:sp>
    </p:spTree>
    <p:extLst>
      <p:ext uri="{BB962C8B-B14F-4D97-AF65-F5344CB8AC3E}">
        <p14:creationId xmlns:p14="http://schemas.microsoft.com/office/powerpoint/2010/main" val="294736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FB17-082D-ECB7-F364-B3EC53B6ECD2}"/>
              </a:ext>
            </a:extLst>
          </p:cNvPr>
          <p:cNvSpPr>
            <a:spLocks noGrp="1"/>
          </p:cNvSpPr>
          <p:nvPr>
            <p:ph type="title"/>
          </p:nvPr>
        </p:nvSpPr>
        <p:spPr/>
        <p:txBody>
          <a:bodyPr>
            <a:normAutofit fontScale="90000"/>
          </a:bodyPr>
          <a:lstStyle/>
          <a:p>
            <a:r>
              <a:rPr lang="en-US" b="1" i="0" dirty="0">
                <a:solidFill>
                  <a:srgbClr val="2A2A2A"/>
                </a:solidFill>
                <a:effectLst/>
              </a:rPr>
              <a:t>Disadvantages or Limitation of Inter Firm or Intra Firm comparison</a:t>
            </a:r>
            <a:br>
              <a:rPr lang="en-US" b="1" i="0" dirty="0">
                <a:solidFill>
                  <a:srgbClr val="2A2A2A"/>
                </a:solidFill>
                <a:effectLst/>
                <a:latin typeface="Roboto Serif"/>
              </a:rPr>
            </a:br>
            <a:endParaRPr lang="en-US" dirty="0"/>
          </a:p>
        </p:txBody>
      </p:sp>
      <p:sp>
        <p:nvSpPr>
          <p:cNvPr id="3" name="Content Placeholder 2">
            <a:extLst>
              <a:ext uri="{FF2B5EF4-FFF2-40B4-BE49-F238E27FC236}">
                <a16:creationId xmlns:a16="http://schemas.microsoft.com/office/drawing/2014/main" id="{A0057171-F90C-2632-07CF-2F5E0891DF64}"/>
              </a:ext>
            </a:extLst>
          </p:cNvPr>
          <p:cNvSpPr>
            <a:spLocks noGrp="1"/>
          </p:cNvSpPr>
          <p:nvPr>
            <p:ph idx="1"/>
          </p:nvPr>
        </p:nvSpPr>
        <p:spPr/>
        <p:txBody>
          <a:bodyPr>
            <a:normAutofit/>
          </a:bodyPr>
          <a:lstStyle/>
          <a:p>
            <a:pPr algn="just"/>
            <a:r>
              <a:rPr lang="en-US" b="0" dirty="0">
                <a:effectLst/>
              </a:rPr>
              <a:t>There is no use of inter firm comparison when </a:t>
            </a:r>
            <a:r>
              <a:rPr lang="en-US" b="1" dirty="0">
                <a:effectLst/>
              </a:rPr>
              <a:t>different forms of business organization</a:t>
            </a:r>
            <a:r>
              <a:rPr lang="en-US" b="0" dirty="0">
                <a:effectLst/>
              </a:rPr>
              <a:t> are compared.</a:t>
            </a:r>
          </a:p>
          <a:p>
            <a:pPr algn="just"/>
            <a:r>
              <a:rPr lang="en-US" b="0" dirty="0">
                <a:effectLst/>
              </a:rPr>
              <a:t>6. Accounting procedures and policies followed by participating companies may not be uniform and as such accounting ratios used for </a:t>
            </a:r>
            <a:r>
              <a:rPr lang="en-US" b="1" dirty="0">
                <a:effectLst/>
              </a:rPr>
              <a:t>comparison may not give proper results</a:t>
            </a:r>
            <a:r>
              <a:rPr lang="en-US" b="0" dirty="0">
                <a:effectLst/>
              </a:rPr>
              <a:t>.</a:t>
            </a:r>
          </a:p>
          <a:p>
            <a:pPr algn="just"/>
            <a:r>
              <a:rPr lang="en-US" b="0" dirty="0">
                <a:effectLst/>
              </a:rPr>
              <a:t>7. Every ratio has its own limitations. These are applicable to inter firm comparison also.</a:t>
            </a:r>
          </a:p>
          <a:p>
            <a:endParaRPr lang="en-US" dirty="0"/>
          </a:p>
        </p:txBody>
      </p:sp>
    </p:spTree>
    <p:extLst>
      <p:ext uri="{BB962C8B-B14F-4D97-AF65-F5344CB8AC3E}">
        <p14:creationId xmlns:p14="http://schemas.microsoft.com/office/powerpoint/2010/main" val="10494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7C4C-F4A5-8171-1552-3A0BBE10E6C1}"/>
              </a:ext>
            </a:extLst>
          </p:cNvPr>
          <p:cNvSpPr>
            <a:spLocks noGrp="1"/>
          </p:cNvSpPr>
          <p:nvPr>
            <p:ph type="title"/>
          </p:nvPr>
        </p:nvSpPr>
        <p:spPr/>
        <p:txBody>
          <a:bodyPr/>
          <a:lstStyle/>
          <a:p>
            <a:r>
              <a:rPr lang="en-US" dirty="0"/>
              <a:t>Calculating Missing figures</a:t>
            </a:r>
          </a:p>
        </p:txBody>
      </p:sp>
      <p:pic>
        <p:nvPicPr>
          <p:cNvPr id="4" name="Content Placeholder 3">
            <a:extLst>
              <a:ext uri="{FF2B5EF4-FFF2-40B4-BE49-F238E27FC236}">
                <a16:creationId xmlns:a16="http://schemas.microsoft.com/office/drawing/2014/main" id="{AE2B9936-C069-6759-0E4B-18DD1EA16E5A}"/>
              </a:ext>
            </a:extLst>
          </p:cNvPr>
          <p:cNvPicPr>
            <a:picLocks noGrp="1" noChangeAspect="1"/>
          </p:cNvPicPr>
          <p:nvPr>
            <p:ph idx="1"/>
          </p:nvPr>
        </p:nvPicPr>
        <p:blipFill>
          <a:blip r:embed="rId2"/>
          <a:stretch>
            <a:fillRect/>
          </a:stretch>
        </p:blipFill>
        <p:spPr>
          <a:xfrm>
            <a:off x="633046" y="1491175"/>
            <a:ext cx="9734843" cy="5001700"/>
          </a:xfrm>
          <a:prstGeom prst="rect">
            <a:avLst/>
          </a:prstGeom>
        </p:spPr>
      </p:pic>
    </p:spTree>
    <p:extLst>
      <p:ext uri="{BB962C8B-B14F-4D97-AF65-F5344CB8AC3E}">
        <p14:creationId xmlns:p14="http://schemas.microsoft.com/office/powerpoint/2010/main" val="164207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501C-87FE-EDB2-9C80-42ED231B74B1}"/>
              </a:ext>
            </a:extLst>
          </p:cNvPr>
          <p:cNvSpPr>
            <a:spLocks noGrp="1"/>
          </p:cNvSpPr>
          <p:nvPr>
            <p:ph type="title"/>
          </p:nvPr>
        </p:nvSpPr>
        <p:spPr/>
        <p:txBody>
          <a:bodyPr/>
          <a:lstStyle/>
          <a:p>
            <a:r>
              <a:rPr lang="en-US" dirty="0"/>
              <a:t>Calculating Missing figures</a:t>
            </a:r>
          </a:p>
        </p:txBody>
      </p:sp>
      <p:pic>
        <p:nvPicPr>
          <p:cNvPr id="4" name="Content Placeholder 3">
            <a:extLst>
              <a:ext uri="{FF2B5EF4-FFF2-40B4-BE49-F238E27FC236}">
                <a16:creationId xmlns:a16="http://schemas.microsoft.com/office/drawing/2014/main" id="{687F04F1-57FD-B66F-71EF-5BE5525BAFDD}"/>
              </a:ext>
            </a:extLst>
          </p:cNvPr>
          <p:cNvPicPr>
            <a:picLocks noGrp="1" noChangeAspect="1"/>
          </p:cNvPicPr>
          <p:nvPr>
            <p:ph idx="1"/>
          </p:nvPr>
        </p:nvPicPr>
        <p:blipFill>
          <a:blip r:embed="rId2"/>
          <a:stretch>
            <a:fillRect/>
          </a:stretch>
        </p:blipFill>
        <p:spPr>
          <a:xfrm>
            <a:off x="225083" y="1690687"/>
            <a:ext cx="10156873" cy="4802187"/>
          </a:xfrm>
          <a:prstGeom prst="rect">
            <a:avLst/>
          </a:prstGeom>
        </p:spPr>
      </p:pic>
    </p:spTree>
    <p:extLst>
      <p:ext uri="{BB962C8B-B14F-4D97-AF65-F5344CB8AC3E}">
        <p14:creationId xmlns:p14="http://schemas.microsoft.com/office/powerpoint/2010/main" val="73675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CECB5-F5A8-19A6-F545-46B4920902E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Calculating missing figures</a:t>
            </a:r>
          </a:p>
        </p:txBody>
      </p:sp>
      <p:pic>
        <p:nvPicPr>
          <p:cNvPr id="4" name="Content Placeholder 3">
            <a:extLst>
              <a:ext uri="{FF2B5EF4-FFF2-40B4-BE49-F238E27FC236}">
                <a16:creationId xmlns:a16="http://schemas.microsoft.com/office/drawing/2014/main" id="{278D1406-83BF-9198-7AC4-5CEF0C34B271}"/>
              </a:ext>
            </a:extLst>
          </p:cNvPr>
          <p:cNvPicPr>
            <a:picLocks noGrp="1" noChangeAspect="1"/>
          </p:cNvPicPr>
          <p:nvPr>
            <p:ph idx="1"/>
          </p:nvPr>
        </p:nvPicPr>
        <p:blipFill rotWithShape="1">
          <a:blip r:embed="rId2"/>
          <a:srcRect t="5126"/>
          <a:stretch/>
        </p:blipFill>
        <p:spPr>
          <a:xfrm>
            <a:off x="699713" y="1763224"/>
            <a:ext cx="11327549" cy="3331552"/>
          </a:xfrm>
          <a:prstGeom prst="rect">
            <a:avLst/>
          </a:prstGeom>
        </p:spPr>
      </p:pic>
    </p:spTree>
    <p:extLst>
      <p:ext uri="{BB962C8B-B14F-4D97-AF65-F5344CB8AC3E}">
        <p14:creationId xmlns:p14="http://schemas.microsoft.com/office/powerpoint/2010/main" val="55956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7BEC-9742-72BE-0F98-11A1C0C78FEF}"/>
              </a:ext>
            </a:extLst>
          </p:cNvPr>
          <p:cNvSpPr>
            <a:spLocks noGrp="1"/>
          </p:cNvSpPr>
          <p:nvPr>
            <p:ph type="title"/>
          </p:nvPr>
        </p:nvSpPr>
        <p:spPr/>
        <p:txBody>
          <a:bodyPr/>
          <a:lstStyle/>
          <a:p>
            <a:r>
              <a:rPr lang="en-US" dirty="0"/>
              <a:t>Calculating missing figures</a:t>
            </a:r>
          </a:p>
        </p:txBody>
      </p:sp>
      <p:pic>
        <p:nvPicPr>
          <p:cNvPr id="4" name="Content Placeholder 3">
            <a:extLst>
              <a:ext uri="{FF2B5EF4-FFF2-40B4-BE49-F238E27FC236}">
                <a16:creationId xmlns:a16="http://schemas.microsoft.com/office/drawing/2014/main" id="{25FF148C-432F-8887-BA66-A07FDDA7343C}"/>
              </a:ext>
            </a:extLst>
          </p:cNvPr>
          <p:cNvPicPr>
            <a:picLocks noGrp="1" noChangeAspect="1"/>
          </p:cNvPicPr>
          <p:nvPr>
            <p:ph idx="1"/>
          </p:nvPr>
        </p:nvPicPr>
        <p:blipFill>
          <a:blip r:embed="rId2"/>
          <a:stretch>
            <a:fillRect/>
          </a:stretch>
        </p:blipFill>
        <p:spPr>
          <a:xfrm>
            <a:off x="323557" y="1505243"/>
            <a:ext cx="11030243" cy="4987632"/>
          </a:xfrm>
          <a:prstGeom prst="rect">
            <a:avLst/>
          </a:prstGeom>
        </p:spPr>
      </p:pic>
    </p:spTree>
    <p:extLst>
      <p:ext uri="{BB962C8B-B14F-4D97-AF65-F5344CB8AC3E}">
        <p14:creationId xmlns:p14="http://schemas.microsoft.com/office/powerpoint/2010/main" val="166147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CE42-2CF6-4130-B1EC-A9E39498EA3B}"/>
              </a:ext>
            </a:extLst>
          </p:cNvPr>
          <p:cNvSpPr>
            <a:spLocks noGrp="1"/>
          </p:cNvSpPr>
          <p:nvPr>
            <p:ph type="title"/>
          </p:nvPr>
        </p:nvSpPr>
        <p:spPr/>
        <p:txBody>
          <a:bodyPr/>
          <a:lstStyle/>
          <a:p>
            <a:r>
              <a:rPr lang="en-US" dirty="0"/>
              <a:t>Calculating missing figures</a:t>
            </a:r>
          </a:p>
        </p:txBody>
      </p:sp>
      <p:pic>
        <p:nvPicPr>
          <p:cNvPr id="7" name="Content Placeholder 6">
            <a:extLst>
              <a:ext uri="{FF2B5EF4-FFF2-40B4-BE49-F238E27FC236}">
                <a16:creationId xmlns:a16="http://schemas.microsoft.com/office/drawing/2014/main" id="{5AD0DAAA-E892-F73D-709B-88338B5A8ED6}"/>
              </a:ext>
            </a:extLst>
          </p:cNvPr>
          <p:cNvPicPr>
            <a:picLocks noGrp="1" noChangeAspect="1"/>
          </p:cNvPicPr>
          <p:nvPr>
            <p:ph idx="1"/>
          </p:nvPr>
        </p:nvPicPr>
        <p:blipFill>
          <a:blip r:embed="rId2"/>
          <a:stretch>
            <a:fillRect/>
          </a:stretch>
        </p:blipFill>
        <p:spPr>
          <a:xfrm>
            <a:off x="225082" y="1350497"/>
            <a:ext cx="10635175" cy="5142377"/>
          </a:xfrm>
          <a:prstGeom prst="rect">
            <a:avLst/>
          </a:prstGeom>
        </p:spPr>
      </p:pic>
    </p:spTree>
    <p:extLst>
      <p:ext uri="{BB962C8B-B14F-4D97-AF65-F5344CB8AC3E}">
        <p14:creationId xmlns:p14="http://schemas.microsoft.com/office/powerpoint/2010/main" val="181338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0088-5D82-1C1A-E0EC-081E7DDD9FA9}"/>
              </a:ext>
            </a:extLst>
          </p:cNvPr>
          <p:cNvSpPr>
            <a:spLocks noGrp="1"/>
          </p:cNvSpPr>
          <p:nvPr>
            <p:ph type="title"/>
          </p:nvPr>
        </p:nvSpPr>
        <p:spPr/>
        <p:txBody>
          <a:bodyPr/>
          <a:lstStyle/>
          <a:p>
            <a:r>
              <a:rPr lang="en-US" dirty="0"/>
              <a:t>The relationship between mark-up and margin</a:t>
            </a:r>
          </a:p>
        </p:txBody>
      </p:sp>
      <p:pic>
        <p:nvPicPr>
          <p:cNvPr id="4" name="Content Placeholder 3">
            <a:extLst>
              <a:ext uri="{FF2B5EF4-FFF2-40B4-BE49-F238E27FC236}">
                <a16:creationId xmlns:a16="http://schemas.microsoft.com/office/drawing/2014/main" id="{BE206DAF-D0FC-151C-5758-0B7CED520B68}"/>
              </a:ext>
            </a:extLst>
          </p:cNvPr>
          <p:cNvPicPr>
            <a:picLocks noGrp="1" noChangeAspect="1"/>
          </p:cNvPicPr>
          <p:nvPr>
            <p:ph idx="1"/>
          </p:nvPr>
        </p:nvPicPr>
        <p:blipFill>
          <a:blip r:embed="rId2"/>
          <a:stretch>
            <a:fillRect/>
          </a:stretch>
        </p:blipFill>
        <p:spPr>
          <a:xfrm>
            <a:off x="154745" y="1690688"/>
            <a:ext cx="10325686" cy="4625706"/>
          </a:xfrm>
          <a:prstGeom prst="rect">
            <a:avLst/>
          </a:prstGeom>
        </p:spPr>
      </p:pic>
    </p:spTree>
    <p:extLst>
      <p:ext uri="{BB962C8B-B14F-4D97-AF65-F5344CB8AC3E}">
        <p14:creationId xmlns:p14="http://schemas.microsoft.com/office/powerpoint/2010/main" val="2257743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1286</Words>
  <Application>Microsoft Office PowerPoint</Application>
  <PresentationFormat>Widescreen</PresentationFormat>
  <Paragraphs>70</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Roboto Serif</vt:lpstr>
      <vt:lpstr>Office Theme</vt:lpstr>
      <vt:lpstr>Introduction to Accounting Ratios</vt:lpstr>
      <vt:lpstr>The need for accounting ratios</vt:lpstr>
      <vt:lpstr>Mark-up and margin </vt:lpstr>
      <vt:lpstr>Calculating Missing figures</vt:lpstr>
      <vt:lpstr>Calculating Missing figures</vt:lpstr>
      <vt:lpstr>Calculating missing figures</vt:lpstr>
      <vt:lpstr>Calculating missing figures</vt:lpstr>
      <vt:lpstr>Calculating missing figures</vt:lpstr>
      <vt:lpstr>The relationship between mark-up and margin</vt:lpstr>
      <vt:lpstr>PowerPoint Presentation</vt:lpstr>
      <vt:lpstr>PowerPoint Presentation</vt:lpstr>
      <vt:lpstr>PowerPoint Presentation</vt:lpstr>
      <vt:lpstr>Gross profit margin</vt:lpstr>
      <vt:lpstr>The need for ratios </vt:lpstr>
      <vt:lpstr>How to use ratios</vt:lpstr>
      <vt:lpstr>How to use ratios</vt:lpstr>
      <vt:lpstr>Users of ratios</vt:lpstr>
      <vt:lpstr>Profitability ratios: Return On Capital Employed (ROCE)</vt:lpstr>
      <vt:lpstr>Profitability ratios: Return On Capital Employed (ROCE)</vt:lpstr>
      <vt:lpstr>Profitability ratios: Return On Capital Employed (ROCE)</vt:lpstr>
      <vt:lpstr>Profitability ratios</vt:lpstr>
      <vt:lpstr>Liquidity ratios</vt:lpstr>
      <vt:lpstr>Liquidity ratios</vt:lpstr>
      <vt:lpstr>Liquidity ratios</vt:lpstr>
      <vt:lpstr>PowerPoint Presentation</vt:lpstr>
      <vt:lpstr>Liquidity ratios</vt:lpstr>
      <vt:lpstr>Liquidity ratios</vt:lpstr>
      <vt:lpstr>Stock turnover </vt:lpstr>
      <vt:lpstr>Stock turnover</vt:lpstr>
      <vt:lpstr>Debtor/sales ratio</vt:lpstr>
      <vt:lpstr>Creditor/ purchases ratio</vt:lpstr>
      <vt:lpstr>Benefits or Advantages of Inter Firm or Intra Firm comparison</vt:lpstr>
      <vt:lpstr>Disadvantages or Limitation of Inter Firm or Intra Firm comparison </vt:lpstr>
      <vt:lpstr>Disadvantages or Limitation of Inter Firm or Intra Firm comparison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Accounting Ratios</dc:title>
  <dc:creator>SARAH AZHAR - 12753</dc:creator>
  <cp:lastModifiedBy>Sarah Azhar</cp:lastModifiedBy>
  <cp:revision>8</cp:revision>
  <dcterms:created xsi:type="dcterms:W3CDTF">2023-06-10T16:42:43Z</dcterms:created>
  <dcterms:modified xsi:type="dcterms:W3CDTF">2023-06-27T13:46:51Z</dcterms:modified>
</cp:coreProperties>
</file>