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31A61E-FD4C-4315-A250-EC8D978FC75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27BA-B808-4638-8744-DEBAE4AEFDC1}" type="slidenum">
              <a:rPr lang="en-US" smtClean="0"/>
              <a:t>‹#›</a:t>
            </a:fld>
            <a:endParaRPr lang="en-US"/>
          </a:p>
        </p:txBody>
      </p:sp>
    </p:spTree>
    <p:extLst>
      <p:ext uri="{BB962C8B-B14F-4D97-AF65-F5344CB8AC3E}">
        <p14:creationId xmlns:p14="http://schemas.microsoft.com/office/powerpoint/2010/main" val="70896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31A61E-FD4C-4315-A250-EC8D978FC75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27BA-B808-4638-8744-DEBAE4AEFDC1}" type="slidenum">
              <a:rPr lang="en-US" smtClean="0"/>
              <a:t>‹#›</a:t>
            </a:fld>
            <a:endParaRPr lang="en-US"/>
          </a:p>
        </p:txBody>
      </p:sp>
    </p:spTree>
    <p:extLst>
      <p:ext uri="{BB962C8B-B14F-4D97-AF65-F5344CB8AC3E}">
        <p14:creationId xmlns:p14="http://schemas.microsoft.com/office/powerpoint/2010/main" val="373914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31A61E-FD4C-4315-A250-EC8D978FC75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27BA-B808-4638-8744-DEBAE4AEFDC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8719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31A61E-FD4C-4315-A250-EC8D978FC75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27BA-B808-4638-8744-DEBAE4AEFDC1}" type="slidenum">
              <a:rPr lang="en-US" smtClean="0"/>
              <a:t>‹#›</a:t>
            </a:fld>
            <a:endParaRPr lang="en-US"/>
          </a:p>
        </p:txBody>
      </p:sp>
    </p:spTree>
    <p:extLst>
      <p:ext uri="{BB962C8B-B14F-4D97-AF65-F5344CB8AC3E}">
        <p14:creationId xmlns:p14="http://schemas.microsoft.com/office/powerpoint/2010/main" val="3290834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31A61E-FD4C-4315-A250-EC8D978FC75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27BA-B808-4638-8744-DEBAE4AEFDC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4736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31A61E-FD4C-4315-A250-EC8D978FC75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27BA-B808-4638-8744-DEBAE4AEFDC1}" type="slidenum">
              <a:rPr lang="en-US" smtClean="0"/>
              <a:t>‹#›</a:t>
            </a:fld>
            <a:endParaRPr lang="en-US"/>
          </a:p>
        </p:txBody>
      </p:sp>
    </p:spTree>
    <p:extLst>
      <p:ext uri="{BB962C8B-B14F-4D97-AF65-F5344CB8AC3E}">
        <p14:creationId xmlns:p14="http://schemas.microsoft.com/office/powerpoint/2010/main" val="39497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31A61E-FD4C-4315-A250-EC8D978FC75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27BA-B808-4638-8744-DEBAE4AEFDC1}" type="slidenum">
              <a:rPr lang="en-US" smtClean="0"/>
              <a:t>‹#›</a:t>
            </a:fld>
            <a:endParaRPr lang="en-US"/>
          </a:p>
        </p:txBody>
      </p:sp>
    </p:spTree>
    <p:extLst>
      <p:ext uri="{BB962C8B-B14F-4D97-AF65-F5344CB8AC3E}">
        <p14:creationId xmlns:p14="http://schemas.microsoft.com/office/powerpoint/2010/main" val="1994322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31A61E-FD4C-4315-A250-EC8D978FC75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27BA-B808-4638-8744-DEBAE4AEFDC1}" type="slidenum">
              <a:rPr lang="en-US" smtClean="0"/>
              <a:t>‹#›</a:t>
            </a:fld>
            <a:endParaRPr lang="en-US"/>
          </a:p>
        </p:txBody>
      </p:sp>
    </p:spTree>
    <p:extLst>
      <p:ext uri="{BB962C8B-B14F-4D97-AF65-F5344CB8AC3E}">
        <p14:creationId xmlns:p14="http://schemas.microsoft.com/office/powerpoint/2010/main" val="242821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31A61E-FD4C-4315-A250-EC8D978FC75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27BA-B808-4638-8744-DEBAE4AEFDC1}" type="slidenum">
              <a:rPr lang="en-US" smtClean="0"/>
              <a:t>‹#›</a:t>
            </a:fld>
            <a:endParaRPr lang="en-US"/>
          </a:p>
        </p:txBody>
      </p:sp>
    </p:spTree>
    <p:extLst>
      <p:ext uri="{BB962C8B-B14F-4D97-AF65-F5344CB8AC3E}">
        <p14:creationId xmlns:p14="http://schemas.microsoft.com/office/powerpoint/2010/main" val="386298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31A61E-FD4C-4315-A250-EC8D978FC75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27BA-B808-4638-8744-DEBAE4AEFDC1}" type="slidenum">
              <a:rPr lang="en-US" smtClean="0"/>
              <a:t>‹#›</a:t>
            </a:fld>
            <a:endParaRPr lang="en-US"/>
          </a:p>
        </p:txBody>
      </p:sp>
    </p:spTree>
    <p:extLst>
      <p:ext uri="{BB962C8B-B14F-4D97-AF65-F5344CB8AC3E}">
        <p14:creationId xmlns:p14="http://schemas.microsoft.com/office/powerpoint/2010/main" val="65584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31A61E-FD4C-4315-A250-EC8D978FC75D}"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327BA-B808-4638-8744-DEBAE4AEFDC1}" type="slidenum">
              <a:rPr lang="en-US" smtClean="0"/>
              <a:t>‹#›</a:t>
            </a:fld>
            <a:endParaRPr lang="en-US"/>
          </a:p>
        </p:txBody>
      </p:sp>
    </p:spTree>
    <p:extLst>
      <p:ext uri="{BB962C8B-B14F-4D97-AF65-F5344CB8AC3E}">
        <p14:creationId xmlns:p14="http://schemas.microsoft.com/office/powerpoint/2010/main" val="224358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1A61E-FD4C-4315-A250-EC8D978FC75D}"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327BA-B808-4638-8744-DEBAE4AEFDC1}" type="slidenum">
              <a:rPr lang="en-US" smtClean="0"/>
              <a:t>‹#›</a:t>
            </a:fld>
            <a:endParaRPr lang="en-US"/>
          </a:p>
        </p:txBody>
      </p:sp>
    </p:spTree>
    <p:extLst>
      <p:ext uri="{BB962C8B-B14F-4D97-AF65-F5344CB8AC3E}">
        <p14:creationId xmlns:p14="http://schemas.microsoft.com/office/powerpoint/2010/main" val="27649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31A61E-FD4C-4315-A250-EC8D978FC75D}"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327BA-B808-4638-8744-DEBAE4AEFDC1}" type="slidenum">
              <a:rPr lang="en-US" smtClean="0"/>
              <a:t>‹#›</a:t>
            </a:fld>
            <a:endParaRPr lang="en-US"/>
          </a:p>
        </p:txBody>
      </p:sp>
    </p:spTree>
    <p:extLst>
      <p:ext uri="{BB962C8B-B14F-4D97-AF65-F5344CB8AC3E}">
        <p14:creationId xmlns:p14="http://schemas.microsoft.com/office/powerpoint/2010/main" val="186600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1A61E-FD4C-4315-A250-EC8D978FC75D}"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327BA-B808-4638-8744-DEBAE4AEFDC1}" type="slidenum">
              <a:rPr lang="en-US" smtClean="0"/>
              <a:t>‹#›</a:t>
            </a:fld>
            <a:endParaRPr lang="en-US"/>
          </a:p>
        </p:txBody>
      </p:sp>
    </p:spTree>
    <p:extLst>
      <p:ext uri="{BB962C8B-B14F-4D97-AF65-F5344CB8AC3E}">
        <p14:creationId xmlns:p14="http://schemas.microsoft.com/office/powerpoint/2010/main" val="332883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31A61E-FD4C-4315-A250-EC8D978FC75D}"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327BA-B808-4638-8744-DEBAE4AEFDC1}" type="slidenum">
              <a:rPr lang="en-US" smtClean="0"/>
              <a:t>‹#›</a:t>
            </a:fld>
            <a:endParaRPr lang="en-US"/>
          </a:p>
        </p:txBody>
      </p:sp>
    </p:spTree>
    <p:extLst>
      <p:ext uri="{BB962C8B-B14F-4D97-AF65-F5344CB8AC3E}">
        <p14:creationId xmlns:p14="http://schemas.microsoft.com/office/powerpoint/2010/main" val="394040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31A61E-FD4C-4315-A250-EC8D978FC75D}"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327BA-B808-4638-8744-DEBAE4AEFDC1}" type="slidenum">
              <a:rPr lang="en-US" smtClean="0"/>
              <a:t>‹#›</a:t>
            </a:fld>
            <a:endParaRPr lang="en-US"/>
          </a:p>
        </p:txBody>
      </p:sp>
    </p:spTree>
    <p:extLst>
      <p:ext uri="{BB962C8B-B14F-4D97-AF65-F5344CB8AC3E}">
        <p14:creationId xmlns:p14="http://schemas.microsoft.com/office/powerpoint/2010/main" val="56813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31A61E-FD4C-4315-A250-EC8D978FC75D}" type="datetimeFigureOut">
              <a:rPr lang="en-US" smtClean="0"/>
              <a:t>4/19/2023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62327BA-B808-4638-8744-DEBAE4AEFDC1}" type="slidenum">
              <a:rPr lang="en-US" smtClean="0"/>
              <a:t>‹#›</a:t>
            </a:fld>
            <a:endParaRPr lang="en-US"/>
          </a:p>
        </p:txBody>
      </p:sp>
    </p:spTree>
    <p:extLst>
      <p:ext uri="{BB962C8B-B14F-4D97-AF65-F5344CB8AC3E}">
        <p14:creationId xmlns:p14="http://schemas.microsoft.com/office/powerpoint/2010/main" val="1994696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2402-6053-EC0A-A570-37CA3397CE3F}"/>
              </a:ext>
            </a:extLst>
          </p:cNvPr>
          <p:cNvSpPr>
            <a:spLocks noGrp="1"/>
          </p:cNvSpPr>
          <p:nvPr>
            <p:ph type="ctrTitle"/>
          </p:nvPr>
        </p:nvSpPr>
        <p:spPr/>
        <p:txBody>
          <a:bodyPr>
            <a:normAutofit fontScale="90000"/>
          </a:bodyPr>
          <a:lstStyle/>
          <a:p>
            <a:r>
              <a:rPr lang="en-US" dirty="0"/>
              <a:t>Partnership accounts: an introduction</a:t>
            </a:r>
            <a:br>
              <a:rPr lang="en-US" dirty="0"/>
            </a:br>
            <a:endParaRPr lang="en-US" dirty="0"/>
          </a:p>
        </p:txBody>
      </p:sp>
      <p:sp>
        <p:nvSpPr>
          <p:cNvPr id="3" name="Subtitle 2">
            <a:extLst>
              <a:ext uri="{FF2B5EF4-FFF2-40B4-BE49-F238E27FC236}">
                <a16:creationId xmlns:a16="http://schemas.microsoft.com/office/drawing/2014/main" id="{6C998EBB-F0C7-6AB4-ACC7-BB02B0005786}"/>
              </a:ext>
            </a:extLst>
          </p:cNvPr>
          <p:cNvSpPr>
            <a:spLocks noGrp="1"/>
          </p:cNvSpPr>
          <p:nvPr>
            <p:ph type="subTitle" idx="1"/>
          </p:nvPr>
        </p:nvSpPr>
        <p:spPr/>
        <p:txBody>
          <a:bodyPr/>
          <a:lstStyle/>
          <a:p>
            <a:r>
              <a:rPr lang="en-US" dirty="0"/>
              <a:t>By Sarah </a:t>
            </a:r>
            <a:r>
              <a:rPr lang="en-US" dirty="0" err="1"/>
              <a:t>Azhar</a:t>
            </a:r>
            <a:endParaRPr lang="en-US" dirty="0"/>
          </a:p>
        </p:txBody>
      </p:sp>
    </p:spTree>
    <p:extLst>
      <p:ext uri="{BB962C8B-B14F-4D97-AF65-F5344CB8AC3E}">
        <p14:creationId xmlns:p14="http://schemas.microsoft.com/office/powerpoint/2010/main" val="2850214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739D-865D-72E8-6875-C117E2401C56}"/>
              </a:ext>
            </a:extLst>
          </p:cNvPr>
          <p:cNvSpPr>
            <a:spLocks noGrp="1"/>
          </p:cNvSpPr>
          <p:nvPr>
            <p:ph type="title"/>
          </p:nvPr>
        </p:nvSpPr>
        <p:spPr/>
        <p:txBody>
          <a:bodyPr/>
          <a:lstStyle/>
          <a:p>
            <a:r>
              <a:rPr lang="en-US" dirty="0"/>
              <a:t>Interest on drawings</a:t>
            </a:r>
          </a:p>
        </p:txBody>
      </p:sp>
      <p:sp>
        <p:nvSpPr>
          <p:cNvPr id="3" name="Content Placeholder 2">
            <a:extLst>
              <a:ext uri="{FF2B5EF4-FFF2-40B4-BE49-F238E27FC236}">
                <a16:creationId xmlns:a16="http://schemas.microsoft.com/office/drawing/2014/main" id="{B695E57A-48E8-29ED-6D89-BB66F82A3FFF}"/>
              </a:ext>
            </a:extLst>
          </p:cNvPr>
          <p:cNvSpPr>
            <a:spLocks noGrp="1"/>
          </p:cNvSpPr>
          <p:nvPr>
            <p:ph idx="1"/>
          </p:nvPr>
        </p:nvSpPr>
        <p:spPr/>
        <p:txBody>
          <a:bodyPr>
            <a:normAutofit/>
          </a:bodyPr>
          <a:lstStyle/>
          <a:p>
            <a:r>
              <a:rPr lang="en-US" dirty="0"/>
              <a:t>It is obviously in the best interests of the ﬁrm if cash is withdrawn from the ﬁrm by the partners in accordance with the two basic principles of: (a) as little as possible, and (b) as late as possible. </a:t>
            </a:r>
          </a:p>
          <a:p>
            <a:r>
              <a:rPr lang="en-US" dirty="0"/>
              <a:t>The more cash that is left in the ﬁrm the more expansion can be ﬁnanced, the greater the economies of having ample cash to take advantage of bargains and of not missing cash discounts because cash is not available and so on.</a:t>
            </a:r>
          </a:p>
          <a:p>
            <a:r>
              <a:rPr lang="en-US" dirty="0"/>
              <a:t> To deter the partners from taking out cash unnecessarily the concept can be used of charging the partners interest on each withdrawal, calculated from the date of withdrawal to the end of the ﬁnancial year. The amount charged to them helps to swell the proﬁts divisible between the partners. </a:t>
            </a:r>
          </a:p>
        </p:txBody>
      </p:sp>
    </p:spTree>
    <p:extLst>
      <p:ext uri="{BB962C8B-B14F-4D97-AF65-F5344CB8AC3E}">
        <p14:creationId xmlns:p14="http://schemas.microsoft.com/office/powerpoint/2010/main" val="1543843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BA23-AB72-5A6D-9C10-F4198B19903A}"/>
              </a:ext>
            </a:extLst>
          </p:cNvPr>
          <p:cNvSpPr>
            <a:spLocks noGrp="1"/>
          </p:cNvSpPr>
          <p:nvPr>
            <p:ph type="title"/>
          </p:nvPr>
        </p:nvSpPr>
        <p:spPr/>
        <p:txBody>
          <a:bodyPr/>
          <a:lstStyle/>
          <a:p>
            <a:r>
              <a:rPr lang="en-US" dirty="0"/>
              <a:t>Interest on drawings</a:t>
            </a:r>
          </a:p>
        </p:txBody>
      </p:sp>
      <p:pic>
        <p:nvPicPr>
          <p:cNvPr id="4" name="Content Placeholder 3">
            <a:extLst>
              <a:ext uri="{FF2B5EF4-FFF2-40B4-BE49-F238E27FC236}">
                <a16:creationId xmlns:a16="http://schemas.microsoft.com/office/drawing/2014/main" id="{1C91BE6A-FF9A-C25E-5DB1-2FCB91EE0BD5}"/>
              </a:ext>
            </a:extLst>
          </p:cNvPr>
          <p:cNvPicPr>
            <a:picLocks noGrp="1" noChangeAspect="1"/>
          </p:cNvPicPr>
          <p:nvPr>
            <p:ph idx="1"/>
          </p:nvPr>
        </p:nvPicPr>
        <p:blipFill rotWithShape="1">
          <a:blip r:embed="rId2"/>
          <a:srcRect l="24674" t="32402" r="17525" b="19426"/>
          <a:stretch/>
        </p:blipFill>
        <p:spPr>
          <a:xfrm>
            <a:off x="604911" y="1196389"/>
            <a:ext cx="10311618" cy="5296486"/>
          </a:xfrm>
          <a:prstGeom prst="rect">
            <a:avLst/>
          </a:prstGeom>
        </p:spPr>
      </p:pic>
      <p:sp>
        <p:nvSpPr>
          <p:cNvPr id="5" name="TextBox 4">
            <a:extLst>
              <a:ext uri="{FF2B5EF4-FFF2-40B4-BE49-F238E27FC236}">
                <a16:creationId xmlns:a16="http://schemas.microsoft.com/office/drawing/2014/main" id="{0CBABDEB-BE38-707D-7A1C-09F36B306CD2}"/>
              </a:ext>
            </a:extLst>
          </p:cNvPr>
          <p:cNvSpPr txBox="1"/>
          <p:nvPr/>
        </p:nvSpPr>
        <p:spPr>
          <a:xfrm>
            <a:off x="4975668" y="210497"/>
            <a:ext cx="4670660" cy="461665"/>
          </a:xfrm>
          <a:prstGeom prst="rect">
            <a:avLst/>
          </a:prstGeom>
          <a:noFill/>
        </p:spPr>
        <p:txBody>
          <a:bodyPr wrap="square" rtlCol="0">
            <a:spAutoFit/>
          </a:bodyPr>
          <a:lstStyle/>
          <a:p>
            <a:r>
              <a:rPr lang="en-US" sz="2400" b="1" dirty="0">
                <a:solidFill>
                  <a:srgbClr val="7030A0"/>
                </a:solidFill>
              </a:rPr>
              <a:t>Interest rate on drawings is 5%</a:t>
            </a:r>
          </a:p>
        </p:txBody>
      </p:sp>
    </p:spTree>
    <p:extLst>
      <p:ext uri="{BB962C8B-B14F-4D97-AF65-F5344CB8AC3E}">
        <p14:creationId xmlns:p14="http://schemas.microsoft.com/office/powerpoint/2010/main" val="82059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A4CFC-A957-D2AF-71C8-3268DFF3565A}"/>
              </a:ext>
            </a:extLst>
          </p:cNvPr>
          <p:cNvSpPr>
            <a:spLocks noGrp="1"/>
          </p:cNvSpPr>
          <p:nvPr>
            <p:ph type="title"/>
          </p:nvPr>
        </p:nvSpPr>
        <p:spPr/>
        <p:txBody>
          <a:bodyPr/>
          <a:lstStyle/>
          <a:p>
            <a:r>
              <a:rPr lang="en-US" dirty="0"/>
              <a:t> Partnership salaries </a:t>
            </a:r>
          </a:p>
        </p:txBody>
      </p:sp>
      <p:sp>
        <p:nvSpPr>
          <p:cNvPr id="3" name="Content Placeholder 2">
            <a:extLst>
              <a:ext uri="{FF2B5EF4-FFF2-40B4-BE49-F238E27FC236}">
                <a16:creationId xmlns:a16="http://schemas.microsoft.com/office/drawing/2014/main" id="{79BE813A-3EA5-5D20-76B4-FF34A887E433}"/>
              </a:ext>
            </a:extLst>
          </p:cNvPr>
          <p:cNvSpPr>
            <a:spLocks noGrp="1"/>
          </p:cNvSpPr>
          <p:nvPr>
            <p:ph idx="1"/>
          </p:nvPr>
        </p:nvSpPr>
        <p:spPr/>
        <p:txBody>
          <a:bodyPr/>
          <a:lstStyle/>
          <a:p>
            <a:pPr marL="0" indent="0">
              <a:buNone/>
            </a:pPr>
            <a:r>
              <a:rPr lang="en-US" dirty="0"/>
              <a:t>One partner may have more responsibility or tasks than the others. As a reward for this, rather than change the proﬁt and loss sharing ratio, the partner may have a partnership salary which is deducted before sharing the balance of proﬁts.</a:t>
            </a:r>
          </a:p>
          <a:p>
            <a:endParaRPr lang="en-US" dirty="0"/>
          </a:p>
        </p:txBody>
      </p:sp>
    </p:spTree>
    <p:extLst>
      <p:ext uri="{BB962C8B-B14F-4D97-AF65-F5344CB8AC3E}">
        <p14:creationId xmlns:p14="http://schemas.microsoft.com/office/powerpoint/2010/main" val="426576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C7DD-A95D-B179-FFE4-5CD6F2AA5E52}"/>
              </a:ext>
            </a:extLst>
          </p:cNvPr>
          <p:cNvSpPr>
            <a:spLocks noGrp="1"/>
          </p:cNvSpPr>
          <p:nvPr>
            <p:ph type="title"/>
          </p:nvPr>
        </p:nvSpPr>
        <p:spPr/>
        <p:txBody>
          <a:bodyPr/>
          <a:lstStyle/>
          <a:p>
            <a:r>
              <a:rPr lang="en-US" dirty="0"/>
              <a:t> Performance-related payments to partners</a:t>
            </a:r>
          </a:p>
        </p:txBody>
      </p:sp>
      <p:sp>
        <p:nvSpPr>
          <p:cNvPr id="3" name="Content Placeholder 2">
            <a:extLst>
              <a:ext uri="{FF2B5EF4-FFF2-40B4-BE49-F238E27FC236}">
                <a16:creationId xmlns:a16="http://schemas.microsoft.com/office/drawing/2014/main" id="{C96C7DB7-19DC-F4F9-BBA5-5675420FA85D}"/>
              </a:ext>
            </a:extLst>
          </p:cNvPr>
          <p:cNvSpPr>
            <a:spLocks noGrp="1"/>
          </p:cNvSpPr>
          <p:nvPr>
            <p:ph idx="1"/>
          </p:nvPr>
        </p:nvSpPr>
        <p:spPr/>
        <p:txBody>
          <a:bodyPr/>
          <a:lstStyle/>
          <a:p>
            <a:pPr marL="0" indent="0">
              <a:buNone/>
            </a:pPr>
            <a:r>
              <a:rPr lang="en-US" dirty="0"/>
              <a:t>Partners may agree that commission or performance-related bonuses be payable to some or all the partners linked to their individual performance. As with salaries, these would be deducted before sharing the balance of proﬁts.</a:t>
            </a:r>
          </a:p>
          <a:p>
            <a:pPr marL="0" indent="0">
              <a:buNone/>
            </a:pPr>
            <a:endParaRPr lang="en-US" dirty="0"/>
          </a:p>
        </p:txBody>
      </p:sp>
    </p:spTree>
    <p:extLst>
      <p:ext uri="{BB962C8B-B14F-4D97-AF65-F5344CB8AC3E}">
        <p14:creationId xmlns:p14="http://schemas.microsoft.com/office/powerpoint/2010/main" val="336151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B7ED-5874-DC27-974A-93CCE821DAE7}"/>
              </a:ext>
            </a:extLst>
          </p:cNvPr>
          <p:cNvSpPr>
            <a:spLocks noGrp="1"/>
          </p:cNvSpPr>
          <p:nvPr>
            <p:ph type="title"/>
          </p:nvPr>
        </p:nvSpPr>
        <p:spPr/>
        <p:txBody>
          <a:bodyPr/>
          <a:lstStyle/>
          <a:p>
            <a:r>
              <a:rPr lang="en-US" dirty="0"/>
              <a:t>An example of the distribution of proﬁts</a:t>
            </a:r>
          </a:p>
        </p:txBody>
      </p:sp>
      <p:pic>
        <p:nvPicPr>
          <p:cNvPr id="4" name="Content Placeholder 3">
            <a:extLst>
              <a:ext uri="{FF2B5EF4-FFF2-40B4-BE49-F238E27FC236}">
                <a16:creationId xmlns:a16="http://schemas.microsoft.com/office/drawing/2014/main" id="{6250BF03-04D7-8586-B13B-7DF229ED3A94}"/>
              </a:ext>
            </a:extLst>
          </p:cNvPr>
          <p:cNvPicPr>
            <a:picLocks noGrp="1" noChangeAspect="1"/>
          </p:cNvPicPr>
          <p:nvPr>
            <p:ph idx="1"/>
          </p:nvPr>
        </p:nvPicPr>
        <p:blipFill rotWithShape="1">
          <a:blip r:embed="rId2"/>
          <a:srcRect l="23271" t="19922" r="18299" b="9731"/>
          <a:stretch/>
        </p:blipFill>
        <p:spPr>
          <a:xfrm>
            <a:off x="313431" y="1431758"/>
            <a:ext cx="9324474" cy="4957010"/>
          </a:xfrm>
          <a:prstGeom prst="rect">
            <a:avLst/>
          </a:prstGeom>
        </p:spPr>
      </p:pic>
    </p:spTree>
    <p:extLst>
      <p:ext uri="{BB962C8B-B14F-4D97-AF65-F5344CB8AC3E}">
        <p14:creationId xmlns:p14="http://schemas.microsoft.com/office/powerpoint/2010/main" val="93776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0324-9A1E-EF32-1D33-D6BAD756B841}"/>
              </a:ext>
            </a:extLst>
          </p:cNvPr>
          <p:cNvSpPr>
            <a:spLocks noGrp="1"/>
          </p:cNvSpPr>
          <p:nvPr>
            <p:ph type="title"/>
          </p:nvPr>
        </p:nvSpPr>
        <p:spPr/>
        <p:txBody>
          <a:bodyPr/>
          <a:lstStyle/>
          <a:p>
            <a:r>
              <a:rPr lang="en-US" dirty="0"/>
              <a:t>The Financial statements</a:t>
            </a:r>
          </a:p>
        </p:txBody>
      </p:sp>
      <p:sp>
        <p:nvSpPr>
          <p:cNvPr id="3" name="Content Placeholder 2">
            <a:extLst>
              <a:ext uri="{FF2B5EF4-FFF2-40B4-BE49-F238E27FC236}">
                <a16:creationId xmlns:a16="http://schemas.microsoft.com/office/drawing/2014/main" id="{4F9D3CF9-66F5-73F2-EAF5-0A7247669E92}"/>
              </a:ext>
            </a:extLst>
          </p:cNvPr>
          <p:cNvSpPr>
            <a:spLocks noGrp="1"/>
          </p:cNvSpPr>
          <p:nvPr>
            <p:ph idx="1"/>
          </p:nvPr>
        </p:nvSpPr>
        <p:spPr/>
        <p:txBody>
          <a:bodyPr/>
          <a:lstStyle/>
          <a:p>
            <a:pPr marL="0" indent="0">
              <a:buNone/>
            </a:pPr>
            <a:r>
              <a:rPr lang="en-US" dirty="0"/>
              <a:t>If the sales, stock and expenses of a partnership were exactly the same as that of a sole trader, then the trading and proﬁt and loss account would be identical with that as prepared for the sole trader. However, a partnership would have an extra section shown under the proﬁt and loss account. This section is called the proﬁt and loss appropriation account, and it is in this account that the distribution of proﬁts is shown. The heading to the trading and proﬁt and loss account for a partnership does not normally include the words ‘appropriation account’. It is purely an accounting custom not to include it in the heading. (Sometimes examiners ask for it to be included in the heading, in which case, you need to do so!) </a:t>
            </a:r>
          </a:p>
        </p:txBody>
      </p:sp>
    </p:spTree>
    <p:extLst>
      <p:ext uri="{BB962C8B-B14F-4D97-AF65-F5344CB8AC3E}">
        <p14:creationId xmlns:p14="http://schemas.microsoft.com/office/powerpoint/2010/main" val="2970986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D38F-C525-41D4-1A70-34971497E538}"/>
              </a:ext>
            </a:extLst>
          </p:cNvPr>
          <p:cNvSpPr>
            <a:spLocks noGrp="1"/>
          </p:cNvSpPr>
          <p:nvPr>
            <p:ph type="title"/>
          </p:nvPr>
        </p:nvSpPr>
        <p:spPr/>
        <p:txBody>
          <a:bodyPr/>
          <a:lstStyle/>
          <a:p>
            <a:r>
              <a:rPr lang="en-US" dirty="0"/>
              <a:t>An example of the distribution of proﬁts</a:t>
            </a:r>
          </a:p>
        </p:txBody>
      </p:sp>
      <p:sp>
        <p:nvSpPr>
          <p:cNvPr id="3" name="Content Placeholder 2">
            <a:extLst>
              <a:ext uri="{FF2B5EF4-FFF2-40B4-BE49-F238E27FC236}">
                <a16:creationId xmlns:a16="http://schemas.microsoft.com/office/drawing/2014/main" id="{348859DB-BA43-D44D-235D-5F4AD1059B2C}"/>
              </a:ext>
            </a:extLst>
          </p:cNvPr>
          <p:cNvSpPr>
            <a:spLocks noGrp="1"/>
          </p:cNvSpPr>
          <p:nvPr>
            <p:ph idx="1"/>
          </p:nvPr>
        </p:nvSpPr>
        <p:spPr/>
        <p:txBody>
          <a:bodyPr/>
          <a:lstStyle/>
          <a:p>
            <a:r>
              <a:rPr lang="en-US" dirty="0"/>
              <a:t>Taylor and Clarke have been in partnership for one year sharing proﬁts and losses in the ratio of Taylor 3/5, Clarke 2/5. </a:t>
            </a:r>
          </a:p>
          <a:p>
            <a:r>
              <a:rPr lang="en-US" dirty="0"/>
              <a:t>They are entitled to 5 per cent per annum interest on capitals, Taylor having £20,000 capital and Clarke £60,000.</a:t>
            </a:r>
          </a:p>
          <a:p>
            <a:r>
              <a:rPr lang="en-US" dirty="0"/>
              <a:t>Clarke is to have a salary of £15,000.</a:t>
            </a:r>
          </a:p>
          <a:p>
            <a:r>
              <a:rPr lang="en-US" dirty="0"/>
              <a:t> They charge interest on drawings, Taylor being charged £500 and Clarke £1,000. </a:t>
            </a:r>
          </a:p>
          <a:p>
            <a:r>
              <a:rPr lang="en-US" dirty="0"/>
              <a:t>The net proﬁt, before any distributions to the partners, amounted to £50,000 for the year ended 31 December 20X7.</a:t>
            </a:r>
          </a:p>
        </p:txBody>
      </p:sp>
    </p:spTree>
    <p:extLst>
      <p:ext uri="{BB962C8B-B14F-4D97-AF65-F5344CB8AC3E}">
        <p14:creationId xmlns:p14="http://schemas.microsoft.com/office/powerpoint/2010/main" val="72496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0AE06B0-EAD9-B7E0-8B31-787ECEBD5AB5}"/>
              </a:ext>
            </a:extLst>
          </p:cNvPr>
          <p:cNvPicPr>
            <a:picLocks noGrp="1" noChangeAspect="1"/>
          </p:cNvPicPr>
          <p:nvPr>
            <p:ph idx="1"/>
          </p:nvPr>
        </p:nvPicPr>
        <p:blipFill rotWithShape="1">
          <a:blip r:embed="rId2"/>
          <a:srcRect l="24105" t="28959" r="20823" b="14005"/>
          <a:stretch/>
        </p:blipFill>
        <p:spPr>
          <a:xfrm>
            <a:off x="397043" y="709863"/>
            <a:ext cx="8975558" cy="5991726"/>
          </a:xfrm>
          <a:prstGeom prst="rect">
            <a:avLst/>
          </a:prstGeom>
        </p:spPr>
      </p:pic>
    </p:spTree>
    <p:extLst>
      <p:ext uri="{BB962C8B-B14F-4D97-AF65-F5344CB8AC3E}">
        <p14:creationId xmlns:p14="http://schemas.microsoft.com/office/powerpoint/2010/main" val="88911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7AD7-72F4-E92C-041D-34D33918C4B1}"/>
              </a:ext>
            </a:extLst>
          </p:cNvPr>
          <p:cNvSpPr>
            <a:spLocks noGrp="1"/>
          </p:cNvSpPr>
          <p:nvPr>
            <p:ph type="title"/>
          </p:nvPr>
        </p:nvSpPr>
        <p:spPr/>
        <p:txBody>
          <a:bodyPr/>
          <a:lstStyle/>
          <a:p>
            <a:r>
              <a:rPr lang="en-US" dirty="0"/>
              <a:t> Fixed capital accounts plus current accounts</a:t>
            </a:r>
          </a:p>
        </p:txBody>
      </p:sp>
      <p:sp>
        <p:nvSpPr>
          <p:cNvPr id="3" name="Content Placeholder 2">
            <a:extLst>
              <a:ext uri="{FF2B5EF4-FFF2-40B4-BE49-F238E27FC236}">
                <a16:creationId xmlns:a16="http://schemas.microsoft.com/office/drawing/2014/main" id="{2035F404-B99A-F53F-DF21-86E83965800C}"/>
              </a:ext>
            </a:extLst>
          </p:cNvPr>
          <p:cNvSpPr>
            <a:spLocks noGrp="1"/>
          </p:cNvSpPr>
          <p:nvPr>
            <p:ph idx="1"/>
          </p:nvPr>
        </p:nvSpPr>
        <p:spPr/>
        <p:txBody>
          <a:bodyPr/>
          <a:lstStyle/>
          <a:p>
            <a:r>
              <a:rPr lang="en-US" dirty="0"/>
              <a:t>The capital account for each partner remains year by year at the ﬁgure of capital put into the ﬁrm by the partners. </a:t>
            </a:r>
          </a:p>
          <a:p>
            <a:r>
              <a:rPr lang="en-US" dirty="0"/>
              <a:t>The proﬁts, interest on capital and the salaries to which the partner may be entitled are then credited to a separate current account for the partner, and the drawings and the interest on drawings are debited to it. </a:t>
            </a:r>
          </a:p>
          <a:p>
            <a:r>
              <a:rPr lang="en-US" dirty="0"/>
              <a:t>The balance of the current account at the end of each ﬁnancial year will then represent the amount of undrawn (or withdrawn) proﬁts. </a:t>
            </a:r>
          </a:p>
          <a:p>
            <a:r>
              <a:rPr lang="en-US" dirty="0"/>
              <a:t>A credit balance will be undrawn proﬁts, while a debit balance will be drawings in excess of the proﬁts to which the partner was entitled. </a:t>
            </a:r>
          </a:p>
        </p:txBody>
      </p:sp>
    </p:spTree>
    <p:extLst>
      <p:ext uri="{BB962C8B-B14F-4D97-AF65-F5344CB8AC3E}">
        <p14:creationId xmlns:p14="http://schemas.microsoft.com/office/powerpoint/2010/main" val="3168970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719C-6D6B-8174-6DFA-1F1989614790}"/>
              </a:ext>
            </a:extLst>
          </p:cNvPr>
          <p:cNvSpPr>
            <a:spLocks noGrp="1"/>
          </p:cNvSpPr>
          <p:nvPr>
            <p:ph type="title"/>
          </p:nvPr>
        </p:nvSpPr>
        <p:spPr/>
        <p:txBody>
          <a:bodyPr/>
          <a:lstStyle/>
          <a:p>
            <a:r>
              <a:rPr lang="en-US" dirty="0"/>
              <a:t>Capital and current account</a:t>
            </a:r>
          </a:p>
        </p:txBody>
      </p:sp>
      <p:pic>
        <p:nvPicPr>
          <p:cNvPr id="4" name="Content Placeholder 3">
            <a:extLst>
              <a:ext uri="{FF2B5EF4-FFF2-40B4-BE49-F238E27FC236}">
                <a16:creationId xmlns:a16="http://schemas.microsoft.com/office/drawing/2014/main" id="{037CF739-BC1A-3DEA-BC7D-0EB94E118658}"/>
              </a:ext>
            </a:extLst>
          </p:cNvPr>
          <p:cNvPicPr>
            <a:picLocks noGrp="1" noChangeAspect="1"/>
          </p:cNvPicPr>
          <p:nvPr>
            <p:ph idx="1"/>
          </p:nvPr>
        </p:nvPicPr>
        <p:blipFill rotWithShape="1">
          <a:blip r:embed="rId2"/>
          <a:srcRect l="22956" t="23346" r="17747" b="32799"/>
          <a:stretch/>
        </p:blipFill>
        <p:spPr>
          <a:xfrm>
            <a:off x="0" y="1603717"/>
            <a:ext cx="10381957" cy="4290646"/>
          </a:xfrm>
          <a:prstGeom prst="rect">
            <a:avLst/>
          </a:prstGeom>
        </p:spPr>
      </p:pic>
    </p:spTree>
    <p:extLst>
      <p:ext uri="{BB962C8B-B14F-4D97-AF65-F5344CB8AC3E}">
        <p14:creationId xmlns:p14="http://schemas.microsoft.com/office/powerpoint/2010/main" val="165305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A5F7-71EF-14F4-3B16-47566ADCEAA6}"/>
              </a:ext>
            </a:extLst>
          </p:cNvPr>
          <p:cNvSpPr>
            <a:spLocks noGrp="1"/>
          </p:cNvSpPr>
          <p:nvPr>
            <p:ph type="title"/>
          </p:nvPr>
        </p:nvSpPr>
        <p:spPr/>
        <p:txBody>
          <a:bodyPr/>
          <a:lstStyle/>
          <a:p>
            <a:r>
              <a:rPr lang="en-US" b="1" dirty="0"/>
              <a:t>The need for partnerships</a:t>
            </a:r>
            <a:br>
              <a:rPr lang="en-US" b="1" dirty="0"/>
            </a:br>
            <a:endParaRPr lang="en-US" b="1" dirty="0"/>
          </a:p>
        </p:txBody>
      </p:sp>
      <p:sp>
        <p:nvSpPr>
          <p:cNvPr id="3" name="Content Placeholder 2">
            <a:extLst>
              <a:ext uri="{FF2B5EF4-FFF2-40B4-BE49-F238E27FC236}">
                <a16:creationId xmlns:a16="http://schemas.microsoft.com/office/drawing/2014/main" id="{6D27259C-EB0C-20E7-F7B4-1CB0505ACA71}"/>
              </a:ext>
            </a:extLst>
          </p:cNvPr>
          <p:cNvSpPr>
            <a:spLocks noGrp="1"/>
          </p:cNvSpPr>
          <p:nvPr>
            <p:ph idx="1"/>
          </p:nvPr>
        </p:nvSpPr>
        <p:spPr/>
        <p:txBody>
          <a:bodyPr/>
          <a:lstStyle/>
          <a:p>
            <a:r>
              <a:rPr lang="en-US" dirty="0"/>
              <a:t>When a more permanent possibility exists, two or more people may form themselves into a partnership. This is a long-term commitment to operate in business together. </a:t>
            </a:r>
          </a:p>
          <a:p>
            <a:r>
              <a:rPr lang="en-US" dirty="0"/>
              <a:t>The people who own a partnership are called partners.</a:t>
            </a:r>
          </a:p>
          <a:p>
            <a:r>
              <a:rPr lang="en-US" dirty="0"/>
              <a:t> They maintain one set of accounting records and share the proﬁts and losses.</a:t>
            </a:r>
          </a:p>
          <a:p>
            <a:r>
              <a:rPr lang="en-US" dirty="0"/>
              <a:t>By forming a partnership, the level of risk is reduced. Firstly, any loss can be shared by all the partners and, secondly, by involving more than one person’s expertise, the chances of failure are reduced. </a:t>
            </a:r>
          </a:p>
        </p:txBody>
      </p:sp>
    </p:spTree>
    <p:extLst>
      <p:ext uri="{BB962C8B-B14F-4D97-AF65-F5344CB8AC3E}">
        <p14:creationId xmlns:p14="http://schemas.microsoft.com/office/powerpoint/2010/main" val="3281022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26D6-D4B6-C1BC-7829-681843A36693}"/>
              </a:ext>
            </a:extLst>
          </p:cNvPr>
          <p:cNvSpPr>
            <a:spLocks noGrp="1"/>
          </p:cNvSpPr>
          <p:nvPr>
            <p:ph type="title"/>
          </p:nvPr>
        </p:nvSpPr>
        <p:spPr/>
        <p:txBody>
          <a:bodyPr/>
          <a:lstStyle/>
          <a:p>
            <a:r>
              <a:rPr lang="en-US" dirty="0"/>
              <a:t>Fluctuating capital account</a:t>
            </a:r>
          </a:p>
        </p:txBody>
      </p:sp>
      <p:sp>
        <p:nvSpPr>
          <p:cNvPr id="3" name="Content Placeholder 2">
            <a:extLst>
              <a:ext uri="{FF2B5EF4-FFF2-40B4-BE49-F238E27FC236}">
                <a16:creationId xmlns:a16="http://schemas.microsoft.com/office/drawing/2014/main" id="{AAEBBC76-4688-ED7F-9BAC-98FC4F44FE9D}"/>
              </a:ext>
            </a:extLst>
          </p:cNvPr>
          <p:cNvSpPr>
            <a:spLocks noGrp="1"/>
          </p:cNvSpPr>
          <p:nvPr>
            <p:ph idx="1"/>
          </p:nvPr>
        </p:nvSpPr>
        <p:spPr/>
        <p:txBody>
          <a:bodyPr/>
          <a:lstStyle/>
          <a:p>
            <a:pPr marL="0" indent="0">
              <a:buNone/>
            </a:pPr>
            <a:r>
              <a:rPr lang="en-US" dirty="0"/>
              <a:t>The distribution of proﬁts would be credited to the capital account, and the drawings and interest on drawings debited. Therefore the balance on the capital account will change each year, i.e. it will ﬂuctuate.</a:t>
            </a:r>
          </a:p>
          <a:p>
            <a:pPr marL="0" indent="0">
              <a:buNone/>
            </a:pPr>
            <a:r>
              <a:rPr lang="en-US" b="1" dirty="0"/>
              <a:t>Fixed capital accounts preferred</a:t>
            </a:r>
            <a:r>
              <a:rPr lang="en-US" dirty="0"/>
              <a:t> </a:t>
            </a:r>
          </a:p>
          <a:p>
            <a:pPr marL="0" indent="0">
              <a:buNone/>
            </a:pPr>
            <a:r>
              <a:rPr lang="en-US" dirty="0"/>
              <a:t>The keeping of ﬁxed capital accounts plus current accounts is considered preferable to ﬂuctuating capital accounts. When partners are taking out greater amounts than the share of the proﬁts that they are entitled to, this is shown up by a debit balance on the current account and so acts as a warning.</a:t>
            </a:r>
          </a:p>
          <a:p>
            <a:pPr marL="0" indent="0">
              <a:buNone/>
            </a:pPr>
            <a:endParaRPr lang="en-US" dirty="0"/>
          </a:p>
        </p:txBody>
      </p:sp>
    </p:spTree>
    <p:extLst>
      <p:ext uri="{BB962C8B-B14F-4D97-AF65-F5344CB8AC3E}">
        <p14:creationId xmlns:p14="http://schemas.microsoft.com/office/powerpoint/2010/main" val="3343738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AF3C-D6DD-FB9B-30D2-8002F731E90A}"/>
              </a:ext>
            </a:extLst>
          </p:cNvPr>
          <p:cNvSpPr>
            <a:spLocks noGrp="1"/>
          </p:cNvSpPr>
          <p:nvPr>
            <p:ph type="title"/>
          </p:nvPr>
        </p:nvSpPr>
        <p:spPr/>
        <p:txBody>
          <a:bodyPr/>
          <a:lstStyle/>
          <a:p>
            <a:r>
              <a:rPr lang="en-US" dirty="0"/>
              <a:t>Fluctuating capital account</a:t>
            </a:r>
          </a:p>
        </p:txBody>
      </p:sp>
      <p:pic>
        <p:nvPicPr>
          <p:cNvPr id="4" name="Content Placeholder 3">
            <a:extLst>
              <a:ext uri="{FF2B5EF4-FFF2-40B4-BE49-F238E27FC236}">
                <a16:creationId xmlns:a16="http://schemas.microsoft.com/office/drawing/2014/main" id="{96261F37-7405-803F-5BAF-0C24DEB57112}"/>
              </a:ext>
            </a:extLst>
          </p:cNvPr>
          <p:cNvPicPr>
            <a:picLocks noGrp="1" noChangeAspect="1"/>
          </p:cNvPicPr>
          <p:nvPr>
            <p:ph idx="1"/>
          </p:nvPr>
        </p:nvPicPr>
        <p:blipFill rotWithShape="1">
          <a:blip r:embed="rId2"/>
          <a:srcRect l="30206" t="26789" r="22391" b="19894"/>
          <a:stretch/>
        </p:blipFill>
        <p:spPr>
          <a:xfrm>
            <a:off x="1287379" y="1558088"/>
            <a:ext cx="7892716" cy="4505827"/>
          </a:xfrm>
          <a:prstGeom prst="rect">
            <a:avLst/>
          </a:prstGeom>
        </p:spPr>
      </p:pic>
    </p:spTree>
    <p:extLst>
      <p:ext uri="{BB962C8B-B14F-4D97-AF65-F5344CB8AC3E}">
        <p14:creationId xmlns:p14="http://schemas.microsoft.com/office/powerpoint/2010/main" val="1812777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B9ED-4F96-C3BE-F14E-09605B140990}"/>
              </a:ext>
            </a:extLst>
          </p:cNvPr>
          <p:cNvSpPr>
            <a:spLocks noGrp="1"/>
          </p:cNvSpPr>
          <p:nvPr>
            <p:ph type="title"/>
          </p:nvPr>
        </p:nvSpPr>
        <p:spPr/>
        <p:txBody>
          <a:bodyPr/>
          <a:lstStyle/>
          <a:p>
            <a:r>
              <a:rPr lang="en-US" dirty="0"/>
              <a:t>Where no partnership agreement exists</a:t>
            </a:r>
          </a:p>
        </p:txBody>
      </p:sp>
      <p:sp>
        <p:nvSpPr>
          <p:cNvPr id="3" name="Content Placeholder 2">
            <a:extLst>
              <a:ext uri="{FF2B5EF4-FFF2-40B4-BE49-F238E27FC236}">
                <a16:creationId xmlns:a16="http://schemas.microsoft.com/office/drawing/2014/main" id="{15A283A4-A9E0-EE1B-D272-FD34E66E4788}"/>
              </a:ext>
            </a:extLst>
          </p:cNvPr>
          <p:cNvSpPr>
            <a:spLocks noGrp="1"/>
          </p:cNvSpPr>
          <p:nvPr>
            <p:ph idx="1"/>
          </p:nvPr>
        </p:nvSpPr>
        <p:spPr/>
        <p:txBody>
          <a:bodyPr/>
          <a:lstStyle/>
          <a:p>
            <a:pPr marL="0" indent="0">
              <a:buNone/>
            </a:pPr>
            <a:r>
              <a:rPr lang="en-US" dirty="0"/>
              <a:t>As mentioned in the answer to Activity 41.4, where no partnership agreement exists, express or implied, Section 24 of the Partnership Act 1890 governs the situation. The accounting content of this section states:</a:t>
            </a:r>
          </a:p>
          <a:p>
            <a:pPr marL="0" indent="0">
              <a:buNone/>
            </a:pPr>
            <a:r>
              <a:rPr lang="en-US" dirty="0"/>
              <a:t>(a) Proﬁts and losses are to be shared equally.</a:t>
            </a:r>
          </a:p>
          <a:p>
            <a:pPr marL="0" indent="0">
              <a:buNone/>
            </a:pPr>
            <a:r>
              <a:rPr lang="en-US" dirty="0"/>
              <a:t>(b) There is to be no interest allowed on capital. </a:t>
            </a:r>
          </a:p>
          <a:p>
            <a:pPr marL="0" indent="0">
              <a:buNone/>
            </a:pPr>
            <a:r>
              <a:rPr lang="en-US" dirty="0"/>
              <a:t>(c) No interest is to be charged on drawings. </a:t>
            </a:r>
          </a:p>
          <a:p>
            <a:pPr marL="0" indent="0">
              <a:buNone/>
            </a:pPr>
            <a:r>
              <a:rPr lang="en-US" dirty="0"/>
              <a:t>(d) Salaries are not allowed.</a:t>
            </a:r>
          </a:p>
          <a:p>
            <a:pPr marL="0" indent="0">
              <a:buNone/>
            </a:pPr>
            <a:r>
              <a:rPr lang="en-US" dirty="0"/>
              <a:t>(e) Partners who put a sum of money into a partnership in excess of the capital they have agreed to subscribe are entitled to interest at the rate of 5 per cent per annum on such an advance.</a:t>
            </a:r>
          </a:p>
          <a:p>
            <a:endParaRPr lang="en-US" dirty="0"/>
          </a:p>
        </p:txBody>
      </p:sp>
    </p:spTree>
    <p:extLst>
      <p:ext uri="{BB962C8B-B14F-4D97-AF65-F5344CB8AC3E}">
        <p14:creationId xmlns:p14="http://schemas.microsoft.com/office/powerpoint/2010/main" val="1011123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F4AC016-98A0-831A-6B77-8474EF313AC0}"/>
              </a:ext>
            </a:extLst>
          </p:cNvPr>
          <p:cNvPicPr>
            <a:picLocks noGrp="1" noChangeAspect="1"/>
          </p:cNvPicPr>
          <p:nvPr>
            <p:ph idx="1"/>
          </p:nvPr>
        </p:nvPicPr>
        <p:blipFill rotWithShape="1">
          <a:blip r:embed="rId2"/>
          <a:srcRect l="15213" t="21172" r="17544" b="9241"/>
          <a:stretch/>
        </p:blipFill>
        <p:spPr>
          <a:xfrm>
            <a:off x="854242" y="445169"/>
            <a:ext cx="8795084" cy="6063916"/>
          </a:xfrm>
          <a:prstGeom prst="rect">
            <a:avLst/>
          </a:prstGeom>
        </p:spPr>
      </p:pic>
    </p:spTree>
    <p:extLst>
      <p:ext uri="{BB962C8B-B14F-4D97-AF65-F5344CB8AC3E}">
        <p14:creationId xmlns:p14="http://schemas.microsoft.com/office/powerpoint/2010/main" val="23908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4581-DC3C-59CC-F14B-87AE1A0D3B15}"/>
              </a:ext>
            </a:extLst>
          </p:cNvPr>
          <p:cNvSpPr>
            <a:spLocks noGrp="1"/>
          </p:cNvSpPr>
          <p:nvPr>
            <p:ph type="title"/>
          </p:nvPr>
        </p:nvSpPr>
        <p:spPr/>
        <p:txBody>
          <a:bodyPr/>
          <a:lstStyle/>
          <a:p>
            <a:r>
              <a:rPr lang="en-US" dirty="0"/>
              <a:t>Nature of partnership</a:t>
            </a:r>
          </a:p>
        </p:txBody>
      </p:sp>
      <p:sp>
        <p:nvSpPr>
          <p:cNvPr id="3" name="Content Placeholder 2">
            <a:extLst>
              <a:ext uri="{FF2B5EF4-FFF2-40B4-BE49-F238E27FC236}">
                <a16:creationId xmlns:a16="http://schemas.microsoft.com/office/drawing/2014/main" id="{D9E71FAE-1638-2A8C-9DF9-F830E6431D3A}"/>
              </a:ext>
            </a:extLst>
          </p:cNvPr>
          <p:cNvSpPr>
            <a:spLocks noGrp="1"/>
          </p:cNvSpPr>
          <p:nvPr>
            <p:ph idx="1"/>
          </p:nvPr>
        </p:nvSpPr>
        <p:spPr/>
        <p:txBody>
          <a:bodyPr>
            <a:normAutofit/>
          </a:bodyPr>
          <a:lstStyle/>
          <a:p>
            <a:pPr marL="0" indent="0">
              <a:buNone/>
            </a:pPr>
            <a:r>
              <a:rPr lang="en-US" dirty="0"/>
              <a:t>A partnership has the following characteristics:</a:t>
            </a:r>
          </a:p>
          <a:p>
            <a:r>
              <a:rPr lang="en-US" dirty="0"/>
              <a:t> It is formed to make proﬁts. </a:t>
            </a:r>
          </a:p>
          <a:p>
            <a:r>
              <a:rPr lang="en-US" dirty="0"/>
              <a:t> It must obey the law as given in the Partnership Act 1890. If there is a limited partner (as described in Section 41.3 below), it must also comply with the Limited Partnership Act of 1907. </a:t>
            </a:r>
          </a:p>
          <a:p>
            <a:r>
              <a:rPr lang="en-US" dirty="0"/>
              <a:t>Normally there can be a minimum of two partners and a maximum of twenty partners. Each partner (except for limited partners described below) must pay their share of any debts that the partnership could not pay. If necessary, they could be forced to sell all their private possessions to pay their share of the debts. This can be said to be unlimited liability.</a:t>
            </a:r>
          </a:p>
          <a:p>
            <a:r>
              <a:rPr lang="en-US" dirty="0"/>
              <a:t>Partners who are not limited partners are known as general partners.</a:t>
            </a:r>
          </a:p>
          <a:p>
            <a:endParaRPr lang="en-US" dirty="0"/>
          </a:p>
        </p:txBody>
      </p:sp>
    </p:spTree>
    <p:extLst>
      <p:ext uri="{BB962C8B-B14F-4D97-AF65-F5344CB8AC3E}">
        <p14:creationId xmlns:p14="http://schemas.microsoft.com/office/powerpoint/2010/main" val="390431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94C8-E0A9-ECC7-031D-C602374FBDC2}"/>
              </a:ext>
            </a:extLst>
          </p:cNvPr>
          <p:cNvSpPr>
            <a:spLocks noGrp="1"/>
          </p:cNvSpPr>
          <p:nvPr>
            <p:ph type="title"/>
          </p:nvPr>
        </p:nvSpPr>
        <p:spPr/>
        <p:txBody>
          <a:bodyPr/>
          <a:lstStyle/>
          <a:p>
            <a:r>
              <a:rPr lang="en-US" dirty="0"/>
              <a:t>Partnership agreements</a:t>
            </a:r>
            <a:br>
              <a:rPr lang="en-US" dirty="0"/>
            </a:br>
            <a:endParaRPr lang="en-US" dirty="0"/>
          </a:p>
        </p:txBody>
      </p:sp>
      <p:sp>
        <p:nvSpPr>
          <p:cNvPr id="3" name="Content Placeholder 2">
            <a:extLst>
              <a:ext uri="{FF2B5EF4-FFF2-40B4-BE49-F238E27FC236}">
                <a16:creationId xmlns:a16="http://schemas.microsoft.com/office/drawing/2014/main" id="{CAF1FCB0-02E8-6217-16C5-8093C4BC750E}"/>
              </a:ext>
            </a:extLst>
          </p:cNvPr>
          <p:cNvSpPr>
            <a:spLocks noGrp="1"/>
          </p:cNvSpPr>
          <p:nvPr>
            <p:ph idx="1"/>
          </p:nvPr>
        </p:nvSpPr>
        <p:spPr/>
        <p:txBody>
          <a:bodyPr/>
          <a:lstStyle/>
          <a:p>
            <a:pPr marL="0" indent="0">
              <a:buNone/>
            </a:pPr>
            <a:r>
              <a:rPr lang="en-US" dirty="0"/>
              <a:t>Agreements in writing are not necessary. However, it is better if a written agreement is drawn up by a lawyer or an accountant. Where there is a proper written agreement there will be fewer problems between partners. A written agreement means less confusion about what has been agreed.</a:t>
            </a:r>
          </a:p>
          <a:p>
            <a:pPr marL="0" indent="0">
              <a:buNone/>
            </a:pPr>
            <a:endParaRPr lang="en-US" dirty="0"/>
          </a:p>
        </p:txBody>
      </p:sp>
    </p:spTree>
    <p:extLst>
      <p:ext uri="{BB962C8B-B14F-4D97-AF65-F5344CB8AC3E}">
        <p14:creationId xmlns:p14="http://schemas.microsoft.com/office/powerpoint/2010/main" val="3794739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A018-725B-8F8B-A9F1-522C63111A8F}"/>
              </a:ext>
            </a:extLst>
          </p:cNvPr>
          <p:cNvSpPr>
            <a:spLocks noGrp="1"/>
          </p:cNvSpPr>
          <p:nvPr>
            <p:ph type="title"/>
          </p:nvPr>
        </p:nvSpPr>
        <p:spPr/>
        <p:txBody>
          <a:bodyPr/>
          <a:lstStyle/>
          <a:p>
            <a:r>
              <a:rPr lang="en-US" dirty="0"/>
              <a:t>Contents of partnership agreements</a:t>
            </a:r>
          </a:p>
        </p:txBody>
      </p:sp>
      <p:sp>
        <p:nvSpPr>
          <p:cNvPr id="3" name="Content Placeholder 2">
            <a:extLst>
              <a:ext uri="{FF2B5EF4-FFF2-40B4-BE49-F238E27FC236}">
                <a16:creationId xmlns:a16="http://schemas.microsoft.com/office/drawing/2014/main" id="{3FC38340-D460-1EEE-7A34-0EB06B956A27}"/>
              </a:ext>
            </a:extLst>
          </p:cNvPr>
          <p:cNvSpPr>
            <a:spLocks noGrp="1"/>
          </p:cNvSpPr>
          <p:nvPr>
            <p:ph idx="1"/>
          </p:nvPr>
        </p:nvSpPr>
        <p:spPr/>
        <p:txBody>
          <a:bodyPr>
            <a:normAutofit/>
          </a:bodyPr>
          <a:lstStyle/>
          <a:p>
            <a:pPr marL="0" indent="0">
              <a:buNone/>
            </a:pPr>
            <a:r>
              <a:rPr lang="en-US" dirty="0"/>
              <a:t>The written agreement can contain as much, or as little, as the partners want. The law does not say what it must contain. The usual accounting contents are:</a:t>
            </a:r>
          </a:p>
          <a:p>
            <a:r>
              <a:rPr lang="en-US" dirty="0"/>
              <a:t>1 The capital to be contributed by each partner. </a:t>
            </a:r>
          </a:p>
          <a:p>
            <a:r>
              <a:rPr lang="en-US" dirty="0"/>
              <a:t>2 The ratio in which proﬁts (or losses) are to be shared. </a:t>
            </a:r>
          </a:p>
          <a:p>
            <a:r>
              <a:rPr lang="en-US" dirty="0"/>
              <a:t>3 The rate of interest, if any, to be paid on capital before the proﬁts are shared.</a:t>
            </a:r>
          </a:p>
          <a:p>
            <a:r>
              <a:rPr lang="en-US" dirty="0"/>
              <a:t> 4 The rate of interest, if any, to be charged on partners’ drawings.</a:t>
            </a:r>
          </a:p>
          <a:p>
            <a:r>
              <a:rPr lang="en-US" dirty="0"/>
              <a:t> 5 Salaries to be paid to partners.</a:t>
            </a:r>
          </a:p>
          <a:p>
            <a:r>
              <a:rPr lang="en-US" dirty="0"/>
              <a:t> 6 Arrangements for the admission of new partners.</a:t>
            </a:r>
          </a:p>
          <a:p>
            <a:r>
              <a:rPr lang="en-US" dirty="0"/>
              <a:t> 7 Procedures to be carried out when a partner retires or dies.</a:t>
            </a:r>
          </a:p>
          <a:p>
            <a:endParaRPr lang="en-US" dirty="0"/>
          </a:p>
        </p:txBody>
      </p:sp>
    </p:spTree>
    <p:extLst>
      <p:ext uri="{BB962C8B-B14F-4D97-AF65-F5344CB8AC3E}">
        <p14:creationId xmlns:p14="http://schemas.microsoft.com/office/powerpoint/2010/main" val="147512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DBD7-E676-CD8D-2DAB-73AC8DB03D77}"/>
              </a:ext>
            </a:extLst>
          </p:cNvPr>
          <p:cNvSpPr>
            <a:spLocks noGrp="1"/>
          </p:cNvSpPr>
          <p:nvPr>
            <p:ph type="title"/>
          </p:nvPr>
        </p:nvSpPr>
        <p:spPr/>
        <p:txBody>
          <a:bodyPr/>
          <a:lstStyle/>
          <a:p>
            <a:r>
              <a:rPr lang="en-US" dirty="0"/>
              <a:t>Capital contributions</a:t>
            </a:r>
          </a:p>
        </p:txBody>
      </p:sp>
      <p:sp>
        <p:nvSpPr>
          <p:cNvPr id="3" name="Content Placeholder 2">
            <a:extLst>
              <a:ext uri="{FF2B5EF4-FFF2-40B4-BE49-F238E27FC236}">
                <a16:creationId xmlns:a16="http://schemas.microsoft.com/office/drawing/2014/main" id="{FBBFB712-5911-FA0E-1377-53C9DA142EE9}"/>
              </a:ext>
            </a:extLst>
          </p:cNvPr>
          <p:cNvSpPr>
            <a:spLocks noGrp="1"/>
          </p:cNvSpPr>
          <p:nvPr>
            <p:ph idx="1"/>
          </p:nvPr>
        </p:nvSpPr>
        <p:spPr/>
        <p:txBody>
          <a:bodyPr/>
          <a:lstStyle/>
          <a:p>
            <a:pPr marL="0" indent="0">
              <a:buNone/>
            </a:pPr>
            <a:r>
              <a:rPr lang="en-US" dirty="0"/>
              <a:t>Partners need not contribute equal amounts of capital. What matters is how much capital each partner agrees to contribute. It is not unusual for partners to increase the amount of capital they have invested in the partnership.</a:t>
            </a:r>
          </a:p>
          <a:p>
            <a:endParaRPr lang="en-US" dirty="0"/>
          </a:p>
        </p:txBody>
      </p:sp>
    </p:spTree>
    <p:extLst>
      <p:ext uri="{BB962C8B-B14F-4D97-AF65-F5344CB8AC3E}">
        <p14:creationId xmlns:p14="http://schemas.microsoft.com/office/powerpoint/2010/main" val="1418638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1EEE-F88A-0DA1-96B3-94EE9D0A82A9}"/>
              </a:ext>
            </a:extLst>
          </p:cNvPr>
          <p:cNvSpPr>
            <a:spLocks noGrp="1"/>
          </p:cNvSpPr>
          <p:nvPr>
            <p:ph type="title"/>
          </p:nvPr>
        </p:nvSpPr>
        <p:spPr/>
        <p:txBody>
          <a:bodyPr/>
          <a:lstStyle/>
          <a:p>
            <a:r>
              <a:rPr lang="en-US" dirty="0"/>
              <a:t>Proﬁt (or loss) sharing ratios</a:t>
            </a:r>
          </a:p>
        </p:txBody>
      </p:sp>
      <p:sp>
        <p:nvSpPr>
          <p:cNvPr id="3" name="Content Placeholder 2">
            <a:extLst>
              <a:ext uri="{FF2B5EF4-FFF2-40B4-BE49-F238E27FC236}">
                <a16:creationId xmlns:a16="http://schemas.microsoft.com/office/drawing/2014/main" id="{8A41E34B-1265-6C13-EF16-E7CF887E3588}"/>
              </a:ext>
            </a:extLst>
          </p:cNvPr>
          <p:cNvSpPr>
            <a:spLocks noGrp="1"/>
          </p:cNvSpPr>
          <p:nvPr>
            <p:ph idx="1"/>
          </p:nvPr>
        </p:nvSpPr>
        <p:spPr/>
        <p:txBody>
          <a:bodyPr/>
          <a:lstStyle/>
          <a:p>
            <a:pPr marL="0" indent="0">
              <a:buNone/>
            </a:pPr>
            <a:r>
              <a:rPr lang="en-US" dirty="0"/>
              <a:t>Partners can agree to share proﬁts/losses in any ratio or any way that they may wish. The division of the ﬁrst few years’ proﬁts on such a basis might be:</a:t>
            </a:r>
          </a:p>
          <a:p>
            <a:pPr marL="0" indent="0">
              <a:buNone/>
            </a:pPr>
            <a:endParaRPr lang="en-US" dirty="0"/>
          </a:p>
        </p:txBody>
      </p:sp>
      <p:pic>
        <p:nvPicPr>
          <p:cNvPr id="4" name="Picture 3">
            <a:extLst>
              <a:ext uri="{FF2B5EF4-FFF2-40B4-BE49-F238E27FC236}">
                <a16:creationId xmlns:a16="http://schemas.microsoft.com/office/drawing/2014/main" id="{35FD62DC-0EA6-C802-9E6C-C22C3FDD91C3}"/>
              </a:ext>
            </a:extLst>
          </p:cNvPr>
          <p:cNvPicPr>
            <a:picLocks noChangeAspect="1"/>
          </p:cNvPicPr>
          <p:nvPr/>
        </p:nvPicPr>
        <p:blipFill rotWithShape="1">
          <a:blip r:embed="rId2"/>
          <a:srcRect l="17885" t="45356" r="14385" b="32479"/>
          <a:stretch/>
        </p:blipFill>
        <p:spPr>
          <a:xfrm>
            <a:off x="323557" y="3108960"/>
            <a:ext cx="11030243" cy="2560320"/>
          </a:xfrm>
          <a:prstGeom prst="rect">
            <a:avLst/>
          </a:prstGeom>
        </p:spPr>
      </p:pic>
    </p:spTree>
    <p:extLst>
      <p:ext uri="{BB962C8B-B14F-4D97-AF65-F5344CB8AC3E}">
        <p14:creationId xmlns:p14="http://schemas.microsoft.com/office/powerpoint/2010/main" val="318470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8392-EDD1-CBD9-C801-99BB3395FF26}"/>
              </a:ext>
            </a:extLst>
          </p:cNvPr>
          <p:cNvSpPr>
            <a:spLocks noGrp="1"/>
          </p:cNvSpPr>
          <p:nvPr>
            <p:ph type="title"/>
          </p:nvPr>
        </p:nvSpPr>
        <p:spPr/>
        <p:txBody>
          <a:bodyPr/>
          <a:lstStyle/>
          <a:p>
            <a:r>
              <a:rPr lang="en-US" dirty="0"/>
              <a:t>Interest on capital</a:t>
            </a:r>
          </a:p>
        </p:txBody>
      </p:sp>
      <p:sp>
        <p:nvSpPr>
          <p:cNvPr id="3" name="Content Placeholder 2">
            <a:extLst>
              <a:ext uri="{FF2B5EF4-FFF2-40B4-BE49-F238E27FC236}">
                <a16:creationId xmlns:a16="http://schemas.microsoft.com/office/drawing/2014/main" id="{65AC0240-B207-903A-F8F1-ECC95E5AEE51}"/>
              </a:ext>
            </a:extLst>
          </p:cNvPr>
          <p:cNvSpPr>
            <a:spLocks noGrp="1"/>
          </p:cNvSpPr>
          <p:nvPr>
            <p:ph idx="1"/>
          </p:nvPr>
        </p:nvSpPr>
        <p:spPr/>
        <p:txBody>
          <a:bodyPr>
            <a:normAutofit/>
          </a:bodyPr>
          <a:lstStyle/>
          <a:p>
            <a:r>
              <a:rPr lang="en-US" dirty="0"/>
              <a:t>To overcome the difﬁculty of compensating fairly for the investment of extra capital, the concept of interest on capital was devised.</a:t>
            </a:r>
          </a:p>
          <a:p>
            <a:r>
              <a:rPr lang="en-US" dirty="0"/>
              <a:t>If the work to be done by each partner is of equal value but the capital contributed is unequal, it is reasonable to pay interest on the partners’ capitals out of partnership proﬁts. </a:t>
            </a:r>
          </a:p>
          <a:p>
            <a:r>
              <a:rPr lang="en-US" dirty="0"/>
              <a:t>This interest is treated as a deduction prior to the calculation of proﬁts and their distribution among the partners according to the proﬁt sharing ratio. </a:t>
            </a:r>
          </a:p>
          <a:p>
            <a:r>
              <a:rPr lang="en-US" dirty="0"/>
              <a:t>The rate of interest is a matter of agreement between the partners, but it should equal the return which they would have received if they had invested the capital elsewhere. </a:t>
            </a:r>
          </a:p>
          <a:p>
            <a:endParaRPr lang="en-US" dirty="0"/>
          </a:p>
        </p:txBody>
      </p:sp>
    </p:spTree>
    <p:extLst>
      <p:ext uri="{BB962C8B-B14F-4D97-AF65-F5344CB8AC3E}">
        <p14:creationId xmlns:p14="http://schemas.microsoft.com/office/powerpoint/2010/main" val="191832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EF5E-D2B0-09EC-7231-05F2C21F6D15}"/>
              </a:ext>
            </a:extLst>
          </p:cNvPr>
          <p:cNvSpPr>
            <a:spLocks noGrp="1"/>
          </p:cNvSpPr>
          <p:nvPr>
            <p:ph type="title"/>
          </p:nvPr>
        </p:nvSpPr>
        <p:spPr/>
        <p:txBody>
          <a:bodyPr/>
          <a:lstStyle/>
          <a:p>
            <a:r>
              <a:rPr lang="en-US" dirty="0"/>
              <a:t>Interest on capital</a:t>
            </a:r>
          </a:p>
        </p:txBody>
      </p:sp>
      <p:pic>
        <p:nvPicPr>
          <p:cNvPr id="4" name="Content Placeholder 3">
            <a:extLst>
              <a:ext uri="{FF2B5EF4-FFF2-40B4-BE49-F238E27FC236}">
                <a16:creationId xmlns:a16="http://schemas.microsoft.com/office/drawing/2014/main" id="{74C13DB0-53EC-0939-6A21-9884C98491F6}"/>
              </a:ext>
            </a:extLst>
          </p:cNvPr>
          <p:cNvPicPr>
            <a:picLocks noGrp="1" noChangeAspect="1"/>
          </p:cNvPicPr>
          <p:nvPr>
            <p:ph idx="1"/>
          </p:nvPr>
        </p:nvPicPr>
        <p:blipFill rotWithShape="1">
          <a:blip r:embed="rId2"/>
          <a:srcRect l="23975" t="49537" r="20321" b="6818"/>
          <a:stretch/>
        </p:blipFill>
        <p:spPr>
          <a:xfrm>
            <a:off x="281353" y="1308296"/>
            <a:ext cx="10515599" cy="5184580"/>
          </a:xfrm>
          <a:prstGeom prst="rect">
            <a:avLst/>
          </a:prstGeom>
        </p:spPr>
      </p:pic>
      <p:sp>
        <p:nvSpPr>
          <p:cNvPr id="5" name="TextBox 4">
            <a:extLst>
              <a:ext uri="{FF2B5EF4-FFF2-40B4-BE49-F238E27FC236}">
                <a16:creationId xmlns:a16="http://schemas.microsoft.com/office/drawing/2014/main" id="{C231028A-087B-4578-7BF2-DEAF917B1BA5}"/>
              </a:ext>
            </a:extLst>
          </p:cNvPr>
          <p:cNvSpPr txBox="1"/>
          <p:nvPr/>
        </p:nvSpPr>
        <p:spPr>
          <a:xfrm>
            <a:off x="6388399" y="5232737"/>
            <a:ext cx="4207412" cy="1015663"/>
          </a:xfrm>
          <a:prstGeom prst="rect">
            <a:avLst/>
          </a:prstGeom>
          <a:noFill/>
        </p:spPr>
        <p:txBody>
          <a:bodyPr wrap="square" rtlCol="0">
            <a:spAutoFit/>
          </a:bodyPr>
          <a:lstStyle/>
          <a:p>
            <a:r>
              <a:rPr lang="en-US" dirty="0"/>
              <a:t> </a:t>
            </a:r>
            <a:r>
              <a:rPr lang="en-US" sz="2000" dirty="0">
                <a:solidFill>
                  <a:srgbClr val="FF0000"/>
                </a:solidFill>
              </a:rPr>
              <a:t>For example, suppose the capitals were Allen £40,000 and Beet £20,000 and interest on capital is 5%</a:t>
            </a:r>
            <a:endParaRPr lang="en-US" dirty="0">
              <a:solidFill>
                <a:srgbClr val="FF0000"/>
              </a:solidFill>
            </a:endParaRPr>
          </a:p>
        </p:txBody>
      </p:sp>
    </p:spTree>
    <p:extLst>
      <p:ext uri="{BB962C8B-B14F-4D97-AF65-F5344CB8AC3E}">
        <p14:creationId xmlns:p14="http://schemas.microsoft.com/office/powerpoint/2010/main" val="2679138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761</TotalTime>
  <Words>1534</Words>
  <Application>Microsoft Office PowerPoint</Application>
  <PresentationFormat>Widescreen</PresentationFormat>
  <Paragraphs>72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Trebuchet MS</vt:lpstr>
      <vt:lpstr>Wingdings 3</vt:lpstr>
      <vt:lpstr>Facet</vt:lpstr>
      <vt:lpstr>Partnership accounts: an introduction </vt:lpstr>
      <vt:lpstr>The need for partnerships </vt:lpstr>
      <vt:lpstr>Nature of partnership</vt:lpstr>
      <vt:lpstr>Partnership agreements </vt:lpstr>
      <vt:lpstr>Contents of partnership agreements</vt:lpstr>
      <vt:lpstr>Capital contributions</vt:lpstr>
      <vt:lpstr>Proﬁt (or loss) sharing ratios</vt:lpstr>
      <vt:lpstr>Interest on capital</vt:lpstr>
      <vt:lpstr>Interest on capital</vt:lpstr>
      <vt:lpstr>Interest on drawings</vt:lpstr>
      <vt:lpstr>Interest on drawings</vt:lpstr>
      <vt:lpstr> Partnership salaries </vt:lpstr>
      <vt:lpstr> Performance-related payments to partners</vt:lpstr>
      <vt:lpstr>An example of the distribution of proﬁts</vt:lpstr>
      <vt:lpstr>The Financial statements</vt:lpstr>
      <vt:lpstr>An example of the distribution of proﬁts</vt:lpstr>
      <vt:lpstr>PowerPoint Presentation</vt:lpstr>
      <vt:lpstr> Fixed capital accounts plus current accounts</vt:lpstr>
      <vt:lpstr>Capital and current account</vt:lpstr>
      <vt:lpstr>Fluctuating capital account</vt:lpstr>
      <vt:lpstr>Fluctuating capital account</vt:lpstr>
      <vt:lpstr>Where no partnership agreement exists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accounts: an introduction </dc:title>
  <dc:creator>SARAH AZHAR - 12753</dc:creator>
  <cp:lastModifiedBy>SARAH AZHAR - 12753</cp:lastModifiedBy>
  <cp:revision>5</cp:revision>
  <dcterms:created xsi:type="dcterms:W3CDTF">2023-02-23T18:04:50Z</dcterms:created>
  <dcterms:modified xsi:type="dcterms:W3CDTF">2023-04-19T12:03:32Z</dcterms:modified>
</cp:coreProperties>
</file>