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91132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977D2-9B9A-4F6A-BCAD-1FD38614D4C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21929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416701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345302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12029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7977D2-9B9A-4F6A-BCAD-1FD38614D4C7}"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1509799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7977D2-9B9A-4F6A-BCAD-1FD38614D4C7}" type="datetimeFigureOut">
              <a:rPr lang="en-US" smtClean="0"/>
              <a:t>3/30/2023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201381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177001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133511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369608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977D2-9B9A-4F6A-BCAD-1FD38614D4C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390007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7977D2-9B9A-4F6A-BCAD-1FD38614D4C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21171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7977D2-9B9A-4F6A-BCAD-1FD38614D4C7}"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85701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7977D2-9B9A-4F6A-BCAD-1FD38614D4C7}"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81238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977D2-9B9A-4F6A-BCAD-1FD38614D4C7}"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30046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977D2-9B9A-4F6A-BCAD-1FD38614D4C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238201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977D2-9B9A-4F6A-BCAD-1FD38614D4C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4F7205-51C4-4C70-9684-2B1F93D84696}" type="slidenum">
              <a:rPr lang="en-US" smtClean="0"/>
              <a:t>‹#›</a:t>
            </a:fld>
            <a:endParaRPr lang="en-US"/>
          </a:p>
        </p:txBody>
      </p:sp>
    </p:spTree>
    <p:extLst>
      <p:ext uri="{BB962C8B-B14F-4D97-AF65-F5344CB8AC3E}">
        <p14:creationId xmlns:p14="http://schemas.microsoft.com/office/powerpoint/2010/main" val="56238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C7977D2-9B9A-4F6A-BCAD-1FD38614D4C7}" type="datetimeFigureOut">
              <a:rPr lang="en-US" smtClean="0"/>
              <a:t>3/30/2023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44F7205-51C4-4C70-9684-2B1F93D84696}" type="slidenum">
              <a:rPr lang="en-US" smtClean="0"/>
              <a:t>‹#›</a:t>
            </a:fld>
            <a:endParaRPr lang="en-US"/>
          </a:p>
        </p:txBody>
      </p:sp>
    </p:spTree>
    <p:extLst>
      <p:ext uri="{BB962C8B-B14F-4D97-AF65-F5344CB8AC3E}">
        <p14:creationId xmlns:p14="http://schemas.microsoft.com/office/powerpoint/2010/main" val="38896880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BA33-1EEF-2F6B-AD2F-030A0E7C6040}"/>
              </a:ext>
            </a:extLst>
          </p:cNvPr>
          <p:cNvSpPr>
            <a:spLocks noGrp="1"/>
          </p:cNvSpPr>
          <p:nvPr>
            <p:ph type="ctrTitle"/>
          </p:nvPr>
        </p:nvSpPr>
        <p:spPr/>
        <p:txBody>
          <a:bodyPr/>
          <a:lstStyle/>
          <a:p>
            <a:r>
              <a:rPr lang="en-US" dirty="0"/>
              <a:t>Control accounts</a:t>
            </a:r>
          </a:p>
        </p:txBody>
      </p:sp>
      <p:sp>
        <p:nvSpPr>
          <p:cNvPr id="3" name="Subtitle 2">
            <a:extLst>
              <a:ext uri="{FF2B5EF4-FFF2-40B4-BE49-F238E27FC236}">
                <a16:creationId xmlns:a16="http://schemas.microsoft.com/office/drawing/2014/main" id="{E2FF5F30-AA4A-49A5-3AC0-8B2A5183C8C2}"/>
              </a:ext>
            </a:extLst>
          </p:cNvPr>
          <p:cNvSpPr>
            <a:spLocks noGrp="1"/>
          </p:cNvSpPr>
          <p:nvPr>
            <p:ph type="subTitle" idx="1"/>
          </p:nvPr>
        </p:nvSpPr>
        <p:spPr/>
        <p:txBody>
          <a:bodyPr/>
          <a:lstStyle/>
          <a:p>
            <a:r>
              <a:rPr lang="en-US" dirty="0"/>
              <a:t>By Sarah </a:t>
            </a:r>
            <a:r>
              <a:rPr lang="en-US" dirty="0" err="1"/>
              <a:t>azhar</a:t>
            </a:r>
            <a:endParaRPr lang="en-US" dirty="0"/>
          </a:p>
        </p:txBody>
      </p:sp>
    </p:spTree>
    <p:extLst>
      <p:ext uri="{BB962C8B-B14F-4D97-AF65-F5344CB8AC3E}">
        <p14:creationId xmlns:p14="http://schemas.microsoft.com/office/powerpoint/2010/main" val="1629694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1746-5094-BED6-E699-051EC6F39F93}"/>
              </a:ext>
            </a:extLst>
          </p:cNvPr>
          <p:cNvSpPr>
            <a:spLocks noGrp="1"/>
          </p:cNvSpPr>
          <p:nvPr>
            <p:ph type="title"/>
          </p:nvPr>
        </p:nvSpPr>
        <p:spPr/>
        <p:txBody>
          <a:bodyPr/>
          <a:lstStyle/>
          <a:p>
            <a:r>
              <a:rPr lang="en-US" dirty="0"/>
              <a:t>Form of control accounts</a:t>
            </a:r>
          </a:p>
        </p:txBody>
      </p:sp>
      <p:sp>
        <p:nvSpPr>
          <p:cNvPr id="3" name="Content Placeholder 2">
            <a:extLst>
              <a:ext uri="{FF2B5EF4-FFF2-40B4-BE49-F238E27FC236}">
                <a16:creationId xmlns:a16="http://schemas.microsoft.com/office/drawing/2014/main" id="{2F229108-219E-A324-FE79-B1ABC7F845B1}"/>
              </a:ext>
            </a:extLst>
          </p:cNvPr>
          <p:cNvSpPr>
            <a:spLocks noGrp="1"/>
          </p:cNvSpPr>
          <p:nvPr>
            <p:ph idx="1"/>
          </p:nvPr>
        </p:nvSpPr>
        <p:spPr/>
        <p:txBody>
          <a:bodyPr>
            <a:normAutofit fontScale="85000" lnSpcReduction="10000"/>
          </a:bodyPr>
          <a:lstStyle/>
          <a:p>
            <a:r>
              <a:rPr lang="en-US" dirty="0"/>
              <a:t> Then, post the total of the Returns Inwards Day Book to the credit side of the Sales Ledger Control Account. (This is new.)</a:t>
            </a:r>
          </a:p>
          <a:p>
            <a:r>
              <a:rPr lang="en-US" dirty="0"/>
              <a:t> At the end of the period, you post the totals of all the payments from debtors received during the period from the Cash Book to the credit side of the Sales Ledger Control Account. (This is new.) </a:t>
            </a:r>
          </a:p>
          <a:p>
            <a:r>
              <a:rPr lang="en-US" dirty="0"/>
              <a:t>This is followed by posting to the debit side of the Sales Ledger Control Account the totals of all new sales during the period shown in the Sales Day Book. (This is new.) </a:t>
            </a:r>
          </a:p>
          <a:p>
            <a:r>
              <a:rPr lang="en-US" dirty="0"/>
              <a:t> Balance off the control account. </a:t>
            </a:r>
          </a:p>
          <a:p>
            <a:r>
              <a:rPr lang="en-US" dirty="0"/>
              <a:t> Check whether the balance on the control account is equal to the total of all the balances in the Sales Ledger.</a:t>
            </a:r>
          </a:p>
          <a:p>
            <a:r>
              <a:rPr lang="en-US" dirty="0"/>
              <a:t>If the balance is not the same as the total of all the balances in the Sales Ledger, there is an error either in the totals entered in the control account from the books of original entry or, more likely, somewhere in the Sales Ledger.</a:t>
            </a:r>
          </a:p>
          <a:p>
            <a:endParaRPr lang="en-US" dirty="0"/>
          </a:p>
        </p:txBody>
      </p:sp>
    </p:spTree>
    <p:extLst>
      <p:ext uri="{BB962C8B-B14F-4D97-AF65-F5344CB8AC3E}">
        <p14:creationId xmlns:p14="http://schemas.microsoft.com/office/powerpoint/2010/main" val="393668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6E79-9ADB-F320-84CC-6CBEE7A57836}"/>
              </a:ext>
            </a:extLst>
          </p:cNvPr>
          <p:cNvSpPr>
            <a:spLocks noGrp="1"/>
          </p:cNvSpPr>
          <p:nvPr>
            <p:ph type="title"/>
          </p:nvPr>
        </p:nvSpPr>
        <p:spPr/>
        <p:txBody>
          <a:bodyPr/>
          <a:lstStyle/>
          <a:p>
            <a:r>
              <a:rPr lang="en-US" dirty="0"/>
              <a:t>Sales ledger control account example</a:t>
            </a:r>
          </a:p>
        </p:txBody>
      </p:sp>
      <p:pic>
        <p:nvPicPr>
          <p:cNvPr id="4" name="Content Placeholder 3">
            <a:extLst>
              <a:ext uri="{FF2B5EF4-FFF2-40B4-BE49-F238E27FC236}">
                <a16:creationId xmlns:a16="http://schemas.microsoft.com/office/drawing/2014/main" id="{611B8A6E-8118-CFDF-DFB2-BF3FD840C9A5}"/>
              </a:ext>
            </a:extLst>
          </p:cNvPr>
          <p:cNvPicPr>
            <a:picLocks noGrp="1" noChangeAspect="1"/>
          </p:cNvPicPr>
          <p:nvPr>
            <p:ph idx="1"/>
          </p:nvPr>
        </p:nvPicPr>
        <p:blipFill rotWithShape="1">
          <a:blip r:embed="rId2"/>
          <a:srcRect l="22302" t="31964" r="15899" b="13791"/>
          <a:stretch/>
        </p:blipFill>
        <p:spPr>
          <a:xfrm>
            <a:off x="865632" y="2438400"/>
            <a:ext cx="8924544" cy="4084320"/>
          </a:xfrm>
          <a:prstGeom prst="rect">
            <a:avLst/>
          </a:prstGeom>
        </p:spPr>
      </p:pic>
    </p:spTree>
    <p:extLst>
      <p:ext uri="{BB962C8B-B14F-4D97-AF65-F5344CB8AC3E}">
        <p14:creationId xmlns:p14="http://schemas.microsoft.com/office/powerpoint/2010/main" val="114246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B132-4485-16A6-AB9D-F26812250EA6}"/>
              </a:ext>
            </a:extLst>
          </p:cNvPr>
          <p:cNvSpPr>
            <a:spLocks noGrp="1"/>
          </p:cNvSpPr>
          <p:nvPr>
            <p:ph type="title"/>
          </p:nvPr>
        </p:nvSpPr>
        <p:spPr/>
        <p:txBody>
          <a:bodyPr/>
          <a:lstStyle/>
          <a:p>
            <a:r>
              <a:rPr lang="en-US" dirty="0"/>
              <a:t>Purchase ledger control account</a:t>
            </a:r>
          </a:p>
        </p:txBody>
      </p:sp>
      <p:pic>
        <p:nvPicPr>
          <p:cNvPr id="4" name="Content Placeholder 3">
            <a:extLst>
              <a:ext uri="{FF2B5EF4-FFF2-40B4-BE49-F238E27FC236}">
                <a16:creationId xmlns:a16="http://schemas.microsoft.com/office/drawing/2014/main" id="{08235A27-D913-2F68-3179-9F74F8E1E0A3}"/>
              </a:ext>
            </a:extLst>
          </p:cNvPr>
          <p:cNvPicPr>
            <a:picLocks noGrp="1" noChangeAspect="1"/>
          </p:cNvPicPr>
          <p:nvPr>
            <p:ph idx="1"/>
          </p:nvPr>
        </p:nvPicPr>
        <p:blipFill rotWithShape="1">
          <a:blip r:embed="rId2"/>
          <a:srcRect l="20965" t="24163" r="14025" b="18111"/>
          <a:stretch/>
        </p:blipFill>
        <p:spPr>
          <a:xfrm>
            <a:off x="621792" y="2048256"/>
            <a:ext cx="9838944" cy="4669536"/>
          </a:xfrm>
          <a:prstGeom prst="rect">
            <a:avLst/>
          </a:prstGeom>
        </p:spPr>
      </p:pic>
    </p:spTree>
    <p:extLst>
      <p:ext uri="{BB962C8B-B14F-4D97-AF65-F5344CB8AC3E}">
        <p14:creationId xmlns:p14="http://schemas.microsoft.com/office/powerpoint/2010/main" val="131561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FADA-1FFF-3DEC-D4BC-C2E32431AFD7}"/>
              </a:ext>
            </a:extLst>
          </p:cNvPr>
          <p:cNvSpPr>
            <a:spLocks noGrp="1"/>
          </p:cNvSpPr>
          <p:nvPr>
            <p:ph type="title"/>
          </p:nvPr>
        </p:nvSpPr>
        <p:spPr/>
        <p:txBody>
          <a:bodyPr/>
          <a:lstStyle/>
          <a:p>
            <a:r>
              <a:rPr lang="en-US" dirty="0"/>
              <a:t>Other transfers</a:t>
            </a:r>
          </a:p>
        </p:txBody>
      </p:sp>
      <p:sp>
        <p:nvSpPr>
          <p:cNvPr id="3" name="Content Placeholder 2">
            <a:extLst>
              <a:ext uri="{FF2B5EF4-FFF2-40B4-BE49-F238E27FC236}">
                <a16:creationId xmlns:a16="http://schemas.microsoft.com/office/drawing/2014/main" id="{DE15EE60-E01E-5075-0B5A-696784316427}"/>
              </a:ext>
            </a:extLst>
          </p:cNvPr>
          <p:cNvSpPr>
            <a:spLocks noGrp="1"/>
          </p:cNvSpPr>
          <p:nvPr>
            <p:ph idx="1"/>
          </p:nvPr>
        </p:nvSpPr>
        <p:spPr/>
        <p:txBody>
          <a:bodyPr/>
          <a:lstStyle/>
          <a:p>
            <a:r>
              <a:rPr lang="en-US" dirty="0"/>
              <a:t>Transfers to bad debt accounts will have to be recorded in the sales ledger control account as they involve entries in the Sales Ledgers.</a:t>
            </a:r>
          </a:p>
          <a:p>
            <a:r>
              <a:rPr lang="en-US" dirty="0"/>
              <a:t> Similarly, a contra account, whereby the same entity is both a supplier and a customer, and inter-indebtedness is set off, will also need entering in the control accounts</a:t>
            </a:r>
          </a:p>
        </p:txBody>
      </p:sp>
    </p:spTree>
    <p:extLst>
      <p:ext uri="{BB962C8B-B14F-4D97-AF65-F5344CB8AC3E}">
        <p14:creationId xmlns:p14="http://schemas.microsoft.com/office/powerpoint/2010/main" val="366782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7DC4-4219-EEB0-80DC-624D1506EB4B}"/>
              </a:ext>
            </a:extLst>
          </p:cNvPr>
          <p:cNvSpPr>
            <a:spLocks noGrp="1"/>
          </p:cNvSpPr>
          <p:nvPr>
            <p:ph type="title"/>
          </p:nvPr>
        </p:nvSpPr>
        <p:spPr/>
        <p:txBody>
          <a:bodyPr/>
          <a:lstStyle/>
          <a:p>
            <a:r>
              <a:rPr lang="en-US" dirty="0"/>
              <a:t>Other transfers</a:t>
            </a:r>
          </a:p>
        </p:txBody>
      </p:sp>
      <p:pic>
        <p:nvPicPr>
          <p:cNvPr id="4" name="Content Placeholder 3">
            <a:extLst>
              <a:ext uri="{FF2B5EF4-FFF2-40B4-BE49-F238E27FC236}">
                <a16:creationId xmlns:a16="http://schemas.microsoft.com/office/drawing/2014/main" id="{238F081B-0EED-B7FA-7739-C738B355AF5E}"/>
              </a:ext>
            </a:extLst>
          </p:cNvPr>
          <p:cNvPicPr>
            <a:picLocks noGrp="1" noChangeAspect="1"/>
          </p:cNvPicPr>
          <p:nvPr>
            <p:ph idx="1"/>
          </p:nvPr>
        </p:nvPicPr>
        <p:blipFill rotWithShape="1">
          <a:blip r:embed="rId2"/>
          <a:srcRect l="30195" t="22399" r="28071" b="10259"/>
          <a:stretch/>
        </p:blipFill>
        <p:spPr>
          <a:xfrm>
            <a:off x="438912" y="1680632"/>
            <a:ext cx="10598133" cy="5177368"/>
          </a:xfrm>
          <a:prstGeom prst="rect">
            <a:avLst/>
          </a:prstGeom>
        </p:spPr>
      </p:pic>
    </p:spTree>
    <p:extLst>
      <p:ext uri="{BB962C8B-B14F-4D97-AF65-F5344CB8AC3E}">
        <p14:creationId xmlns:p14="http://schemas.microsoft.com/office/powerpoint/2010/main" val="179246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BDD9-35C1-54F2-7C7B-97257B2FE54A}"/>
              </a:ext>
            </a:extLst>
          </p:cNvPr>
          <p:cNvSpPr>
            <a:spLocks noGrp="1"/>
          </p:cNvSpPr>
          <p:nvPr>
            <p:ph type="title"/>
          </p:nvPr>
        </p:nvSpPr>
        <p:spPr/>
        <p:txBody>
          <a:bodyPr/>
          <a:lstStyle/>
          <a:p>
            <a:r>
              <a:rPr lang="en-US" dirty="0"/>
              <a:t>A more complicated example</a:t>
            </a:r>
          </a:p>
        </p:txBody>
      </p:sp>
      <p:pic>
        <p:nvPicPr>
          <p:cNvPr id="4" name="Content Placeholder 3">
            <a:extLst>
              <a:ext uri="{FF2B5EF4-FFF2-40B4-BE49-F238E27FC236}">
                <a16:creationId xmlns:a16="http://schemas.microsoft.com/office/drawing/2014/main" id="{C44F0E1C-A9E3-5880-32DB-F423EE748FD9}"/>
              </a:ext>
            </a:extLst>
          </p:cNvPr>
          <p:cNvPicPr>
            <a:picLocks noGrp="1" noChangeAspect="1"/>
          </p:cNvPicPr>
          <p:nvPr>
            <p:ph idx="1"/>
          </p:nvPr>
        </p:nvPicPr>
        <p:blipFill rotWithShape="1">
          <a:blip r:embed="rId2"/>
          <a:srcRect l="27787" t="24163" r="20446" b="8119"/>
          <a:stretch/>
        </p:blipFill>
        <p:spPr>
          <a:xfrm>
            <a:off x="561324" y="1826936"/>
            <a:ext cx="9948672" cy="4842088"/>
          </a:xfrm>
          <a:prstGeom prst="rect">
            <a:avLst/>
          </a:prstGeom>
        </p:spPr>
      </p:pic>
    </p:spTree>
    <p:extLst>
      <p:ext uri="{BB962C8B-B14F-4D97-AF65-F5344CB8AC3E}">
        <p14:creationId xmlns:p14="http://schemas.microsoft.com/office/powerpoint/2010/main" val="284317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CE14-6EC5-9B87-6A5D-F5B02D671F37}"/>
              </a:ext>
            </a:extLst>
          </p:cNvPr>
          <p:cNvSpPr>
            <a:spLocks noGrp="1"/>
          </p:cNvSpPr>
          <p:nvPr>
            <p:ph type="title"/>
          </p:nvPr>
        </p:nvSpPr>
        <p:spPr/>
        <p:txBody>
          <a:bodyPr/>
          <a:lstStyle/>
          <a:p>
            <a:r>
              <a:rPr lang="en-US" dirty="0"/>
              <a:t>Control account as a part of double entry system</a:t>
            </a:r>
          </a:p>
        </p:txBody>
      </p:sp>
      <p:sp>
        <p:nvSpPr>
          <p:cNvPr id="3" name="Content Placeholder 2">
            <a:extLst>
              <a:ext uri="{FF2B5EF4-FFF2-40B4-BE49-F238E27FC236}">
                <a16:creationId xmlns:a16="http://schemas.microsoft.com/office/drawing/2014/main" id="{AB7525C3-32A5-1270-B83A-6A592C5678E6}"/>
              </a:ext>
            </a:extLst>
          </p:cNvPr>
          <p:cNvSpPr>
            <a:spLocks noGrp="1"/>
          </p:cNvSpPr>
          <p:nvPr>
            <p:ph idx="1"/>
          </p:nvPr>
        </p:nvSpPr>
        <p:spPr/>
        <p:txBody>
          <a:bodyPr/>
          <a:lstStyle/>
          <a:p>
            <a:r>
              <a:rPr lang="en-US" dirty="0"/>
              <a:t>In larger </a:t>
            </a:r>
            <a:r>
              <a:rPr lang="en-US" dirty="0" err="1"/>
              <a:t>organisations</a:t>
            </a:r>
            <a:r>
              <a:rPr lang="en-US" dirty="0"/>
              <a:t>, it would be normal to ﬁnd that control accounts are an integral part of the double entry system, the balances of the control accounts being taken for the purpose of extracting a trial balance. The control accounts are kept in the General Ledger.</a:t>
            </a:r>
          </a:p>
          <a:p>
            <a:r>
              <a:rPr lang="en-US" dirty="0"/>
              <a:t> In this case, the personal accounts are being used as subsidiary records and the Sales and Purchases Ledgers are memorandum books lying outside the double entry system.</a:t>
            </a:r>
          </a:p>
          <a:p>
            <a:r>
              <a:rPr lang="en-US" dirty="0"/>
              <a:t> In </a:t>
            </a:r>
            <a:r>
              <a:rPr lang="en-US" dirty="0" err="1"/>
              <a:t>organisations</a:t>
            </a:r>
            <a:r>
              <a:rPr lang="en-US" dirty="0"/>
              <a:t> where the control accounts are not part of the double entry system, the control account is normally kept as a memorandum entry in the individual ledgers. The same entries are made to them at the end of the period as are made if they are part of the double entry system.</a:t>
            </a:r>
          </a:p>
          <a:p>
            <a:endParaRPr lang="en-US" dirty="0"/>
          </a:p>
        </p:txBody>
      </p:sp>
    </p:spTree>
    <p:extLst>
      <p:ext uri="{BB962C8B-B14F-4D97-AF65-F5344CB8AC3E}">
        <p14:creationId xmlns:p14="http://schemas.microsoft.com/office/powerpoint/2010/main" val="2675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FC10-DE43-648D-BC14-3C7C3070504B}"/>
              </a:ext>
            </a:extLst>
          </p:cNvPr>
          <p:cNvSpPr>
            <a:spLocks noGrp="1"/>
          </p:cNvSpPr>
          <p:nvPr>
            <p:ph type="title"/>
          </p:nvPr>
        </p:nvSpPr>
        <p:spPr/>
        <p:txBody>
          <a:bodyPr/>
          <a:lstStyle/>
          <a:p>
            <a:r>
              <a:rPr lang="en-US" dirty="0"/>
              <a:t>Self-balancing ledgers and adjustment accounts</a:t>
            </a:r>
          </a:p>
        </p:txBody>
      </p:sp>
      <p:sp>
        <p:nvSpPr>
          <p:cNvPr id="3" name="Content Placeholder 2">
            <a:extLst>
              <a:ext uri="{FF2B5EF4-FFF2-40B4-BE49-F238E27FC236}">
                <a16:creationId xmlns:a16="http://schemas.microsoft.com/office/drawing/2014/main" id="{FE461DEA-20BE-FCA4-0B63-C4D4A9F5870F}"/>
              </a:ext>
            </a:extLst>
          </p:cNvPr>
          <p:cNvSpPr>
            <a:spLocks noGrp="1"/>
          </p:cNvSpPr>
          <p:nvPr>
            <p:ph idx="1"/>
          </p:nvPr>
        </p:nvSpPr>
        <p:spPr/>
        <p:txBody>
          <a:bodyPr/>
          <a:lstStyle/>
          <a:p>
            <a:pPr marL="0" indent="0">
              <a:buNone/>
            </a:pPr>
            <a:r>
              <a:rPr lang="en-US" dirty="0"/>
              <a:t>Because ledgers which have a control account system are proved to be correct as far as the double entry is concerned they used to be called ‘self-balancing ledgers’. The control accounts where such terminology were in use were then often called ‘adjustment accounts’. These terms are very rarely used nowadays</a:t>
            </a:r>
          </a:p>
        </p:txBody>
      </p:sp>
    </p:spTree>
    <p:extLst>
      <p:ext uri="{BB962C8B-B14F-4D97-AF65-F5344CB8AC3E}">
        <p14:creationId xmlns:p14="http://schemas.microsoft.com/office/powerpoint/2010/main" val="249888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A319-828F-0F1F-A43E-28AE85FF28D2}"/>
              </a:ext>
            </a:extLst>
          </p:cNvPr>
          <p:cNvSpPr>
            <a:spLocks noGrp="1"/>
          </p:cNvSpPr>
          <p:nvPr>
            <p:ph type="title"/>
          </p:nvPr>
        </p:nvSpPr>
        <p:spPr/>
        <p:txBody>
          <a:bodyPr/>
          <a:lstStyle/>
          <a:p>
            <a:r>
              <a:rPr lang="en-US" dirty="0"/>
              <a:t>Reconciliation of control accounts</a:t>
            </a:r>
            <a:br>
              <a:rPr lang="en-US" dirty="0"/>
            </a:br>
            <a:endParaRPr lang="en-US" dirty="0"/>
          </a:p>
        </p:txBody>
      </p:sp>
      <p:sp>
        <p:nvSpPr>
          <p:cNvPr id="3" name="Content Placeholder 2">
            <a:extLst>
              <a:ext uri="{FF2B5EF4-FFF2-40B4-BE49-F238E27FC236}">
                <a16:creationId xmlns:a16="http://schemas.microsoft.com/office/drawing/2014/main" id="{833EED51-711C-A9C9-347C-B29573146349}"/>
              </a:ext>
            </a:extLst>
          </p:cNvPr>
          <p:cNvSpPr>
            <a:spLocks noGrp="1"/>
          </p:cNvSpPr>
          <p:nvPr>
            <p:ph idx="1"/>
          </p:nvPr>
        </p:nvSpPr>
        <p:spPr/>
        <p:txBody>
          <a:bodyPr/>
          <a:lstStyle/>
          <a:p>
            <a:pPr marL="0" indent="0">
              <a:buNone/>
            </a:pPr>
            <a:r>
              <a:rPr lang="en-US" dirty="0"/>
              <a:t>When a ledger control account is not in balance, it indicates that something has gone wrong with the entries made to the accounting records. This leads to an investigation which (hopefully) reveals the cause(s). Then, in order to verify whether the identiﬁed item(s) caused the failure to balance the control account, a reconciliation is carried out.</a:t>
            </a:r>
          </a:p>
          <a:p>
            <a:pPr marL="0" indent="0">
              <a:buNone/>
            </a:pPr>
            <a:r>
              <a:rPr lang="en-US" dirty="0"/>
              <a:t> It takes the original control account balance and adjusts it to arrive at an amended balance which should equal the revised total of the source amounts that, together, equal the control account balance. </a:t>
            </a:r>
          </a:p>
        </p:txBody>
      </p:sp>
    </p:spTree>
    <p:extLst>
      <p:ext uri="{BB962C8B-B14F-4D97-AF65-F5344CB8AC3E}">
        <p14:creationId xmlns:p14="http://schemas.microsoft.com/office/powerpoint/2010/main" val="399260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A79CFF-CCEE-A146-44D0-1E82D0AF6419}"/>
              </a:ext>
            </a:extLst>
          </p:cNvPr>
          <p:cNvPicPr>
            <a:picLocks noGrp="1" noChangeAspect="1"/>
          </p:cNvPicPr>
          <p:nvPr>
            <p:ph idx="1"/>
          </p:nvPr>
        </p:nvPicPr>
        <p:blipFill rotWithShape="1">
          <a:blip r:embed="rId2"/>
          <a:srcRect l="15749" t="19792" r="9009" b="8119"/>
          <a:stretch/>
        </p:blipFill>
        <p:spPr>
          <a:xfrm>
            <a:off x="292608" y="646176"/>
            <a:ext cx="10582656" cy="6394704"/>
          </a:xfrm>
          <a:prstGeom prst="rect">
            <a:avLst/>
          </a:prstGeom>
        </p:spPr>
      </p:pic>
    </p:spTree>
    <p:extLst>
      <p:ext uri="{BB962C8B-B14F-4D97-AF65-F5344CB8AC3E}">
        <p14:creationId xmlns:p14="http://schemas.microsoft.com/office/powerpoint/2010/main" val="7308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6050-2AC8-FE6C-2809-F01DF26A1D3B}"/>
              </a:ext>
            </a:extLst>
          </p:cNvPr>
          <p:cNvSpPr>
            <a:spLocks noGrp="1"/>
          </p:cNvSpPr>
          <p:nvPr>
            <p:ph type="title"/>
          </p:nvPr>
        </p:nvSpPr>
        <p:spPr/>
        <p:txBody>
          <a:bodyPr/>
          <a:lstStyle/>
          <a:p>
            <a:r>
              <a:rPr lang="en-US" dirty="0"/>
              <a:t>Control accounts</a:t>
            </a:r>
          </a:p>
        </p:txBody>
      </p:sp>
      <p:sp>
        <p:nvSpPr>
          <p:cNvPr id="3" name="Content Placeholder 2">
            <a:extLst>
              <a:ext uri="{FF2B5EF4-FFF2-40B4-BE49-F238E27FC236}">
                <a16:creationId xmlns:a16="http://schemas.microsoft.com/office/drawing/2014/main" id="{1267A35F-A09F-5726-6BB7-03B7A8FAF967}"/>
              </a:ext>
            </a:extLst>
          </p:cNvPr>
          <p:cNvSpPr>
            <a:spLocks noGrp="1"/>
          </p:cNvSpPr>
          <p:nvPr>
            <p:ph idx="1"/>
          </p:nvPr>
        </p:nvSpPr>
        <p:spPr/>
        <p:txBody>
          <a:bodyPr/>
          <a:lstStyle/>
          <a:p>
            <a:pPr marL="0" indent="0">
              <a:buNone/>
            </a:pPr>
            <a:r>
              <a:rPr lang="en-US" dirty="0"/>
              <a:t>A control account is a general ledger account that only contains the balance of  the associated subsidiary accounts. They are sometimes known as total accounts.</a:t>
            </a:r>
          </a:p>
        </p:txBody>
      </p:sp>
    </p:spTree>
    <p:extLst>
      <p:ext uri="{BB962C8B-B14F-4D97-AF65-F5344CB8AC3E}">
        <p14:creationId xmlns:p14="http://schemas.microsoft.com/office/powerpoint/2010/main" val="151507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7FEC-D92C-F9AD-8A1F-D31B99AEA8B1}"/>
              </a:ext>
            </a:extLst>
          </p:cNvPr>
          <p:cNvSpPr>
            <a:spLocks noGrp="1"/>
          </p:cNvSpPr>
          <p:nvPr>
            <p:ph type="title"/>
          </p:nvPr>
        </p:nvSpPr>
        <p:spPr/>
        <p:txBody>
          <a:bodyPr/>
          <a:lstStyle/>
          <a:p>
            <a:r>
              <a:rPr lang="en-US" dirty="0"/>
              <a:t>Benefits of control accounts</a:t>
            </a:r>
          </a:p>
        </p:txBody>
      </p:sp>
      <p:sp>
        <p:nvSpPr>
          <p:cNvPr id="3" name="Content Placeholder 2">
            <a:extLst>
              <a:ext uri="{FF2B5EF4-FFF2-40B4-BE49-F238E27FC236}">
                <a16:creationId xmlns:a16="http://schemas.microsoft.com/office/drawing/2014/main" id="{080D206C-7179-16C6-E867-1B6323769065}"/>
              </a:ext>
            </a:extLst>
          </p:cNvPr>
          <p:cNvSpPr>
            <a:spLocks noGrp="1"/>
          </p:cNvSpPr>
          <p:nvPr>
            <p:ph idx="1"/>
          </p:nvPr>
        </p:nvSpPr>
        <p:spPr/>
        <p:txBody>
          <a:bodyPr/>
          <a:lstStyle/>
          <a:p>
            <a:r>
              <a:rPr lang="en-US" dirty="0"/>
              <a:t>Totaling errors are minimized</a:t>
            </a:r>
          </a:p>
          <a:p>
            <a:r>
              <a:rPr lang="en-US" dirty="0"/>
              <a:t>Control account enables you to see briefly the total of all individual accounts held in a particular account.</a:t>
            </a:r>
          </a:p>
          <a:p>
            <a:r>
              <a:rPr lang="en-US" dirty="0"/>
              <a:t>Fraud is made more difficult.</a:t>
            </a:r>
          </a:p>
          <a:p>
            <a:r>
              <a:rPr lang="en-US" dirty="0"/>
              <a:t>It helps in quick preparation of financial statements.</a:t>
            </a:r>
          </a:p>
          <a:p>
            <a:endParaRPr lang="en-US" dirty="0"/>
          </a:p>
        </p:txBody>
      </p:sp>
    </p:spTree>
    <p:extLst>
      <p:ext uri="{BB962C8B-B14F-4D97-AF65-F5344CB8AC3E}">
        <p14:creationId xmlns:p14="http://schemas.microsoft.com/office/powerpoint/2010/main" val="406261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3C17-C1DE-D1BF-4872-2FC2E4EEB41C}"/>
              </a:ext>
            </a:extLst>
          </p:cNvPr>
          <p:cNvSpPr>
            <a:spLocks noGrp="1"/>
          </p:cNvSpPr>
          <p:nvPr>
            <p:ph type="title"/>
          </p:nvPr>
        </p:nvSpPr>
        <p:spPr/>
        <p:txBody>
          <a:bodyPr/>
          <a:lstStyle/>
          <a:p>
            <a:r>
              <a:rPr lang="en-US" dirty="0"/>
              <a:t>Principle of control accounts</a:t>
            </a:r>
          </a:p>
        </p:txBody>
      </p:sp>
      <p:sp>
        <p:nvSpPr>
          <p:cNvPr id="3" name="Content Placeholder 2">
            <a:extLst>
              <a:ext uri="{FF2B5EF4-FFF2-40B4-BE49-F238E27FC236}">
                <a16:creationId xmlns:a16="http://schemas.microsoft.com/office/drawing/2014/main" id="{D7FB019F-7A85-5CE9-EF1D-5A2D131DD76F}"/>
              </a:ext>
            </a:extLst>
          </p:cNvPr>
          <p:cNvSpPr>
            <a:spLocks noGrp="1"/>
          </p:cNvSpPr>
          <p:nvPr>
            <p:ph idx="1"/>
          </p:nvPr>
        </p:nvSpPr>
        <p:spPr/>
        <p:txBody>
          <a:bodyPr/>
          <a:lstStyle/>
          <a:p>
            <a:r>
              <a:rPr lang="en-US" dirty="0"/>
              <a:t>The principle on which the control account is based is simple and is as follows: if the opening balance of an account is known, together with information of the additions and deductions entered in the account, the closing balance can be calculated.</a:t>
            </a:r>
          </a:p>
          <a:p>
            <a:r>
              <a:rPr lang="en-US" dirty="0"/>
              <a:t> This can be illustrated by reference to a Sales Ledger for entries for a month</a:t>
            </a:r>
          </a:p>
          <a:p>
            <a:pPr marL="0" indent="0">
              <a:buNone/>
            </a:pPr>
            <a:endParaRPr lang="en-US" dirty="0"/>
          </a:p>
        </p:txBody>
      </p:sp>
      <p:pic>
        <p:nvPicPr>
          <p:cNvPr id="4" name="Picture 3">
            <a:extLst>
              <a:ext uri="{FF2B5EF4-FFF2-40B4-BE49-F238E27FC236}">
                <a16:creationId xmlns:a16="http://schemas.microsoft.com/office/drawing/2014/main" id="{4A6CACC8-B320-FCA3-21EF-0D4BB01A946E}"/>
              </a:ext>
            </a:extLst>
          </p:cNvPr>
          <p:cNvPicPr>
            <a:picLocks noChangeAspect="1"/>
          </p:cNvPicPr>
          <p:nvPr/>
        </p:nvPicPr>
        <p:blipFill rotWithShape="1">
          <a:blip r:embed="rId2"/>
          <a:srcRect l="24770" t="50000" r="18138" b="29639"/>
          <a:stretch/>
        </p:blipFill>
        <p:spPr>
          <a:xfrm>
            <a:off x="2298031" y="4624137"/>
            <a:ext cx="6960687" cy="1395663"/>
          </a:xfrm>
          <a:prstGeom prst="rect">
            <a:avLst/>
          </a:prstGeom>
        </p:spPr>
      </p:pic>
    </p:spTree>
    <p:extLst>
      <p:ext uri="{BB962C8B-B14F-4D97-AF65-F5344CB8AC3E}">
        <p14:creationId xmlns:p14="http://schemas.microsoft.com/office/powerpoint/2010/main" val="223798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6C14-1217-76FC-55BB-E14223477604}"/>
              </a:ext>
            </a:extLst>
          </p:cNvPr>
          <p:cNvSpPr>
            <a:spLocks noGrp="1"/>
          </p:cNvSpPr>
          <p:nvPr>
            <p:ph type="title"/>
          </p:nvPr>
        </p:nvSpPr>
        <p:spPr/>
        <p:txBody>
          <a:bodyPr/>
          <a:lstStyle/>
          <a:p>
            <a:r>
              <a:rPr lang="en-US" dirty="0"/>
              <a:t>Principle of control accounts</a:t>
            </a:r>
          </a:p>
        </p:txBody>
      </p:sp>
      <p:sp>
        <p:nvSpPr>
          <p:cNvPr id="3" name="Content Placeholder 2">
            <a:extLst>
              <a:ext uri="{FF2B5EF4-FFF2-40B4-BE49-F238E27FC236}">
                <a16:creationId xmlns:a16="http://schemas.microsoft.com/office/drawing/2014/main" id="{ECE08BC3-3C2B-79FA-66FE-9BB97C7BBEF8}"/>
              </a:ext>
            </a:extLst>
          </p:cNvPr>
          <p:cNvSpPr>
            <a:spLocks noGrp="1"/>
          </p:cNvSpPr>
          <p:nvPr>
            <p:ph idx="1"/>
          </p:nvPr>
        </p:nvSpPr>
        <p:spPr/>
        <p:txBody>
          <a:bodyPr/>
          <a:lstStyle/>
          <a:p>
            <a:r>
              <a:rPr lang="en-US" dirty="0"/>
              <a:t>Because totals are used, control accounts are sometimes known as ‘total accounts’.</a:t>
            </a:r>
          </a:p>
          <a:p>
            <a:r>
              <a:rPr lang="en-US" dirty="0"/>
              <a:t> Thus, a control account for a Sales Ledger could be known as either a ‘sales ledger control account’ or as a ‘total debtors account’.</a:t>
            </a:r>
          </a:p>
          <a:p>
            <a:r>
              <a:rPr lang="en-US" dirty="0"/>
              <a:t> Similarly, a control account for a Purchases Ledger could be known either as a ‘purchases ledger control account’ or as a ‘total creditors account’. </a:t>
            </a:r>
          </a:p>
        </p:txBody>
      </p:sp>
    </p:spTree>
    <p:extLst>
      <p:ext uri="{BB962C8B-B14F-4D97-AF65-F5344CB8AC3E}">
        <p14:creationId xmlns:p14="http://schemas.microsoft.com/office/powerpoint/2010/main" val="50383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DF94-45FD-90B2-04D1-02B8BB099DD7}"/>
              </a:ext>
            </a:extLst>
          </p:cNvPr>
          <p:cNvSpPr>
            <a:spLocks noGrp="1"/>
          </p:cNvSpPr>
          <p:nvPr>
            <p:ph type="title"/>
          </p:nvPr>
        </p:nvSpPr>
        <p:spPr/>
        <p:txBody>
          <a:bodyPr/>
          <a:lstStyle/>
          <a:p>
            <a:r>
              <a:rPr lang="en-US" dirty="0"/>
              <a:t>Sales ledger control account</a:t>
            </a:r>
          </a:p>
        </p:txBody>
      </p:sp>
      <p:pic>
        <p:nvPicPr>
          <p:cNvPr id="4" name="Content Placeholder 3">
            <a:extLst>
              <a:ext uri="{FF2B5EF4-FFF2-40B4-BE49-F238E27FC236}">
                <a16:creationId xmlns:a16="http://schemas.microsoft.com/office/drawing/2014/main" id="{A355C6F4-0AC2-A760-C7BF-77A4E4E4D639}"/>
              </a:ext>
            </a:extLst>
          </p:cNvPr>
          <p:cNvPicPr>
            <a:picLocks noGrp="1" noChangeAspect="1"/>
          </p:cNvPicPr>
          <p:nvPr>
            <p:ph idx="1"/>
          </p:nvPr>
        </p:nvPicPr>
        <p:blipFill rotWithShape="1">
          <a:blip r:embed="rId2"/>
          <a:srcRect l="13001" t="27561" r="3422" b="16437"/>
          <a:stretch/>
        </p:blipFill>
        <p:spPr>
          <a:xfrm>
            <a:off x="1603717" y="2307102"/>
            <a:ext cx="8890781" cy="4276577"/>
          </a:xfrm>
          <a:prstGeom prst="rect">
            <a:avLst/>
          </a:prstGeom>
        </p:spPr>
      </p:pic>
    </p:spTree>
    <p:extLst>
      <p:ext uri="{BB962C8B-B14F-4D97-AF65-F5344CB8AC3E}">
        <p14:creationId xmlns:p14="http://schemas.microsoft.com/office/powerpoint/2010/main" val="269649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AE066C-B479-8301-10BF-32F6B990E242}"/>
              </a:ext>
            </a:extLst>
          </p:cNvPr>
          <p:cNvPicPr>
            <a:picLocks noGrp="1" noChangeAspect="1"/>
          </p:cNvPicPr>
          <p:nvPr>
            <p:ph idx="1"/>
          </p:nvPr>
        </p:nvPicPr>
        <p:blipFill rotWithShape="1">
          <a:blip r:embed="rId2"/>
          <a:srcRect l="25092" t="24162" r="17882" b="15614"/>
          <a:stretch/>
        </p:blipFill>
        <p:spPr>
          <a:xfrm>
            <a:off x="1034716" y="878305"/>
            <a:ext cx="9529010" cy="5522495"/>
          </a:xfrm>
          <a:prstGeom prst="rect">
            <a:avLst/>
          </a:prstGeom>
        </p:spPr>
      </p:pic>
    </p:spTree>
    <p:extLst>
      <p:ext uri="{BB962C8B-B14F-4D97-AF65-F5344CB8AC3E}">
        <p14:creationId xmlns:p14="http://schemas.microsoft.com/office/powerpoint/2010/main" val="65305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DBA2A7-B5A9-DAA4-F76A-49A68C5E7213}"/>
              </a:ext>
            </a:extLst>
          </p:cNvPr>
          <p:cNvPicPr>
            <a:picLocks noGrp="1" noChangeAspect="1"/>
          </p:cNvPicPr>
          <p:nvPr>
            <p:ph idx="1"/>
          </p:nvPr>
        </p:nvPicPr>
        <p:blipFill rotWithShape="1">
          <a:blip r:embed="rId2"/>
          <a:srcRect l="22913" t="24163" r="19268" b="20544"/>
          <a:stretch/>
        </p:blipFill>
        <p:spPr>
          <a:xfrm>
            <a:off x="553453" y="1371600"/>
            <a:ext cx="9805736" cy="4920916"/>
          </a:xfrm>
          <a:prstGeom prst="rect">
            <a:avLst/>
          </a:prstGeom>
        </p:spPr>
      </p:pic>
    </p:spTree>
    <p:extLst>
      <p:ext uri="{BB962C8B-B14F-4D97-AF65-F5344CB8AC3E}">
        <p14:creationId xmlns:p14="http://schemas.microsoft.com/office/powerpoint/2010/main" val="523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1746-5094-BED6-E699-051EC6F39F93}"/>
              </a:ext>
            </a:extLst>
          </p:cNvPr>
          <p:cNvSpPr>
            <a:spLocks noGrp="1"/>
          </p:cNvSpPr>
          <p:nvPr>
            <p:ph type="title"/>
          </p:nvPr>
        </p:nvSpPr>
        <p:spPr/>
        <p:txBody>
          <a:bodyPr/>
          <a:lstStyle/>
          <a:p>
            <a:r>
              <a:rPr lang="en-US" dirty="0"/>
              <a:t>Form of control accounts</a:t>
            </a:r>
          </a:p>
        </p:txBody>
      </p:sp>
      <p:sp>
        <p:nvSpPr>
          <p:cNvPr id="3" name="Content Placeholder 2">
            <a:extLst>
              <a:ext uri="{FF2B5EF4-FFF2-40B4-BE49-F238E27FC236}">
                <a16:creationId xmlns:a16="http://schemas.microsoft.com/office/drawing/2014/main" id="{2F229108-219E-A324-FE79-B1ABC7F845B1}"/>
              </a:ext>
            </a:extLst>
          </p:cNvPr>
          <p:cNvSpPr>
            <a:spLocks noGrp="1"/>
          </p:cNvSpPr>
          <p:nvPr>
            <p:ph idx="1"/>
          </p:nvPr>
        </p:nvSpPr>
        <p:spPr/>
        <p:txBody>
          <a:bodyPr/>
          <a:lstStyle/>
          <a:p>
            <a:pPr marL="0" indent="0">
              <a:buNone/>
            </a:pPr>
            <a:r>
              <a:rPr lang="en-US" dirty="0"/>
              <a:t>The process is very straightforward. Take the Sales Ledger as an example. </a:t>
            </a:r>
          </a:p>
          <a:p>
            <a:r>
              <a:rPr lang="en-US" dirty="0"/>
              <a:t>Individual amounts received from debtors are transferred from the Cash Book into the personal accounts in the Sales Ledger. (The double entry is completed automatically in the normal way, because the Cash Book is, in itself, a ledger account.) </a:t>
            </a:r>
          </a:p>
          <a:p>
            <a:r>
              <a:rPr lang="en-US" dirty="0"/>
              <a:t> Individual invoice amounts are transferred from the Sales Day Book into the personal accounts in the Sales Ledger. (You would complete the double entry in the normal way, by crediting the Sales Account.) </a:t>
            </a:r>
          </a:p>
          <a:p>
            <a:r>
              <a:rPr lang="en-US" dirty="0"/>
              <a:t> The Sales Ledger Control Account would open each period with the total of the debtor balances at the start of the period</a:t>
            </a:r>
          </a:p>
        </p:txBody>
      </p:sp>
    </p:spTree>
    <p:extLst>
      <p:ext uri="{BB962C8B-B14F-4D97-AF65-F5344CB8AC3E}">
        <p14:creationId xmlns:p14="http://schemas.microsoft.com/office/powerpoint/2010/main" val="4098842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128</TotalTime>
  <Words>929</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Control accounts</vt:lpstr>
      <vt:lpstr>Control accounts</vt:lpstr>
      <vt:lpstr>Benefits of control accounts</vt:lpstr>
      <vt:lpstr>Principle of control accounts</vt:lpstr>
      <vt:lpstr>Principle of control accounts</vt:lpstr>
      <vt:lpstr>Sales ledger control account</vt:lpstr>
      <vt:lpstr>PowerPoint Presentation</vt:lpstr>
      <vt:lpstr>PowerPoint Presentation</vt:lpstr>
      <vt:lpstr>Form of control accounts</vt:lpstr>
      <vt:lpstr>Form of control accounts</vt:lpstr>
      <vt:lpstr>Sales ledger control account example</vt:lpstr>
      <vt:lpstr>Purchase ledger control account</vt:lpstr>
      <vt:lpstr>Other transfers</vt:lpstr>
      <vt:lpstr>Other transfers</vt:lpstr>
      <vt:lpstr>A more complicated example</vt:lpstr>
      <vt:lpstr>Control account as a part of double entry system</vt:lpstr>
      <vt:lpstr>Self-balancing ledgers and adjustment accounts</vt:lpstr>
      <vt:lpstr>Reconciliation of control accounts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accounts</dc:title>
  <dc:creator>SARAH AZHAR - 12753</dc:creator>
  <cp:lastModifiedBy>SARAH AZHAR - 12753</cp:lastModifiedBy>
  <cp:revision>1</cp:revision>
  <dcterms:created xsi:type="dcterms:W3CDTF">2023-03-15T15:01:54Z</dcterms:created>
  <dcterms:modified xsi:type="dcterms:W3CDTF">2023-03-30T08:20:47Z</dcterms:modified>
</cp:coreProperties>
</file>