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0612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1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8797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6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24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0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2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6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1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5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5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8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48B4-EE1A-400A-9001-1F85841E406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82E7FF-BD51-456E-82D2-264E90F2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9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CH:10 </a:t>
            </a:r>
            <a:r>
              <a:rPr lang="en-US" dirty="0"/>
              <a:t>Accounting concepts and</a:t>
            </a:r>
            <a:br>
              <a:rPr lang="en-US" dirty="0"/>
            </a:br>
            <a:r>
              <a:rPr lang="en-US" dirty="0"/>
              <a:t>assumptions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MOHAMMAD HASEEB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3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determination: In </a:t>
            </a:r>
            <a:r>
              <a:rPr lang="en-US" dirty="0"/>
              <a:t>determining the aggregate amount of each asset or liability, the amount of each </a:t>
            </a:r>
            <a:r>
              <a:rPr lang="en-US" dirty="0" smtClean="0"/>
              <a:t>individual asset </a:t>
            </a:r>
            <a:r>
              <a:rPr lang="en-US" dirty="0"/>
              <a:t>or liability should be determined separately from all other assets and liabilities. This </a:t>
            </a:r>
            <a:r>
              <a:rPr lang="en-US" dirty="0" smtClean="0"/>
              <a:t>is called </a:t>
            </a:r>
            <a:r>
              <a:rPr lang="en-US" dirty="0"/>
              <a:t>separate determination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Stability of currency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4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statements should provide information about the financial position, performance </a:t>
            </a:r>
            <a:r>
              <a:rPr lang="en-US" dirty="0" smtClean="0"/>
              <a:t>and changes </a:t>
            </a:r>
            <a:r>
              <a:rPr lang="en-US" dirty="0"/>
              <a:t>in the financial position of an entity that is primarily useful to existing and </a:t>
            </a:r>
            <a:r>
              <a:rPr lang="en-US" dirty="0" smtClean="0"/>
              <a:t>potential investors</a:t>
            </a:r>
            <a:r>
              <a:rPr lang="en-US" dirty="0"/>
              <a:t>, lenders and other creditors in making decisions about providing resources to the </a:t>
            </a:r>
            <a:r>
              <a:rPr lang="en-US" dirty="0" smtClean="0"/>
              <a:t>entity. Those </a:t>
            </a:r>
            <a:r>
              <a:rPr lang="en-US" dirty="0"/>
              <a:t>decisions involve buying, selling or holding equity and debt instruments, and providing </a:t>
            </a:r>
            <a:r>
              <a:rPr lang="en-US" dirty="0" smtClean="0"/>
              <a:t>or settling </a:t>
            </a:r>
            <a:r>
              <a:rPr lang="en-US" dirty="0"/>
              <a:t>loans and other forms of credit.</a:t>
            </a:r>
          </a:p>
          <a:p>
            <a:pPr marL="0" indent="0">
              <a:buNone/>
            </a:pPr>
            <a:r>
              <a:rPr lang="en-US" dirty="0"/>
              <a:t>These primary users need information about the resources of the entity to assess:</a:t>
            </a:r>
          </a:p>
          <a:p>
            <a:r>
              <a:rPr lang="en-US" dirty="0" smtClean="0"/>
              <a:t>its </a:t>
            </a:r>
            <a:r>
              <a:rPr lang="en-US" dirty="0"/>
              <a:t>potential for future net cash inflows</a:t>
            </a:r>
          </a:p>
          <a:p>
            <a:r>
              <a:rPr lang="en-US" dirty="0" smtClean="0"/>
              <a:t>its </a:t>
            </a:r>
            <a:r>
              <a:rPr lang="en-US" dirty="0"/>
              <a:t>stewardship, i.e. how effectively and efficiently management has used the </a:t>
            </a:r>
            <a:r>
              <a:rPr lang="en-US" dirty="0" smtClean="0"/>
              <a:t>entity's resources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14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ccounting </a:t>
            </a:r>
            <a:r>
              <a:rPr lang="en-US" dirty="0"/>
              <a:t>S</a:t>
            </a:r>
            <a:r>
              <a:rPr lang="en-US" dirty="0" smtClean="0"/>
              <a:t>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Financial </a:t>
            </a:r>
            <a:r>
              <a:rPr lang="en-US" dirty="0"/>
              <a:t>statements are prepared on the basis of a </a:t>
            </a:r>
            <a:r>
              <a:rPr lang="en-US" dirty="0" smtClean="0"/>
              <a:t>number of </a:t>
            </a:r>
            <a:r>
              <a:rPr lang="en-US" dirty="0"/>
              <a:t>established concepts and assumptions and must adhere to the rules and procedures set </a:t>
            </a:r>
            <a:r>
              <a:rPr lang="en-US" dirty="0" smtClean="0"/>
              <a:t>down in </a:t>
            </a:r>
            <a:r>
              <a:rPr lang="en-US" dirty="0"/>
              <a:t>regulations called, 'accounting standards'.</a:t>
            </a:r>
          </a:p>
        </p:txBody>
      </p:sp>
    </p:spTree>
    <p:extLst>
      <p:ext uri="{BB962C8B-B14F-4D97-AF65-F5344CB8AC3E}">
        <p14:creationId xmlns:p14="http://schemas.microsoft.com/office/powerpoint/2010/main" val="157933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IAS (International Accounting Standards)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Reason for IAS</a:t>
            </a:r>
          </a:p>
          <a:p>
            <a:r>
              <a:rPr lang="en-US" dirty="0" smtClean="0"/>
              <a:t>The </a:t>
            </a:r>
            <a:r>
              <a:rPr lang="en-US" dirty="0"/>
              <a:t>considerable growth in international investment. This means that it is desirable to </a:t>
            </a:r>
            <a:r>
              <a:rPr lang="en-US" dirty="0" smtClean="0"/>
              <a:t>have similar </a:t>
            </a:r>
            <a:r>
              <a:rPr lang="en-US" dirty="0"/>
              <a:t>accounting methods the world over so that investment decisions are more compatible.</a:t>
            </a:r>
          </a:p>
          <a:p>
            <a:r>
              <a:rPr lang="en-US" dirty="0" smtClean="0"/>
              <a:t>The </a:t>
            </a:r>
            <a:r>
              <a:rPr lang="en-US" dirty="0"/>
              <a:t>growth in the number of multinational </a:t>
            </a:r>
            <a:r>
              <a:rPr lang="en-US" dirty="0" err="1"/>
              <a:t>organisations</a:t>
            </a:r>
            <a:r>
              <a:rPr lang="en-US" dirty="0"/>
              <a:t>. These </a:t>
            </a:r>
            <a:r>
              <a:rPr lang="en-US" dirty="0" err="1"/>
              <a:t>organisations</a:t>
            </a:r>
            <a:r>
              <a:rPr lang="en-US" dirty="0"/>
              <a:t> have to </a:t>
            </a:r>
            <a:r>
              <a:rPr lang="en-US" dirty="0" smtClean="0"/>
              <a:t>produce financial </a:t>
            </a:r>
            <a:r>
              <a:rPr lang="en-US" dirty="0"/>
              <a:t>statements covering a large number of countries. </a:t>
            </a:r>
            <a:r>
              <a:rPr lang="en-US" dirty="0" err="1"/>
              <a:t>Standardisation</a:t>
            </a:r>
            <a:r>
              <a:rPr lang="en-US" dirty="0"/>
              <a:t> </a:t>
            </a:r>
            <a:r>
              <a:rPr lang="en-US" dirty="0" smtClean="0"/>
              <a:t>between countries </a:t>
            </a:r>
            <a:r>
              <a:rPr lang="en-US" dirty="0"/>
              <a:t>makes the accounting work that much easier, and reduces costs.</a:t>
            </a:r>
          </a:p>
          <a:p>
            <a:r>
              <a:rPr lang="en-US" dirty="0" smtClean="0"/>
              <a:t>As </a:t>
            </a:r>
            <a:r>
              <a:rPr lang="en-US" dirty="0"/>
              <a:t>quite a few countries now have their own standard-setting bodies, it is desirable that </a:t>
            </a:r>
            <a:r>
              <a:rPr lang="en-US" dirty="0" smtClean="0"/>
              <a:t>their efforts </a:t>
            </a:r>
            <a:r>
              <a:rPr lang="en-US" dirty="0"/>
              <a:t>be </a:t>
            </a:r>
            <a:r>
              <a:rPr lang="en-US" dirty="0" err="1"/>
              <a:t>harmonised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need for accounting standards in countries that cannot afford a standard-setting body </a:t>
            </a:r>
            <a:r>
              <a:rPr lang="en-US" dirty="0" smtClean="0"/>
              <a:t>of their </a:t>
            </a:r>
            <a:r>
              <a:rPr lang="en-US" dirty="0"/>
              <a:t>own.</a:t>
            </a:r>
          </a:p>
        </p:txBody>
      </p:sp>
    </p:spTree>
    <p:extLst>
      <p:ext uri="{BB962C8B-B14F-4D97-AF65-F5344CB8AC3E}">
        <p14:creationId xmlns:p14="http://schemas.microsoft.com/office/powerpoint/2010/main" val="406855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historical cost </a:t>
            </a:r>
            <a:r>
              <a:rPr lang="en-US" dirty="0" smtClean="0"/>
              <a:t>concept: It </a:t>
            </a:r>
            <a:r>
              <a:rPr lang="en-US" dirty="0"/>
              <a:t>means </a:t>
            </a:r>
            <a:r>
              <a:rPr lang="en-US" dirty="0" smtClean="0"/>
              <a:t>that assets </a:t>
            </a:r>
            <a:r>
              <a:rPr lang="en-US" dirty="0"/>
              <a:t>are normally shown at cost price, and that this is the basis for valuation of the assets</a:t>
            </a:r>
            <a:r>
              <a:rPr lang="en-US" dirty="0" smtClean="0"/>
              <a:t>.</a:t>
            </a:r>
          </a:p>
          <a:p>
            <a:r>
              <a:rPr lang="en-US" dirty="0"/>
              <a:t>The money measurement </a:t>
            </a:r>
            <a:r>
              <a:rPr lang="en-US" dirty="0" smtClean="0"/>
              <a:t>concept: Only enter in records those transactions that can be measured in a monetary standard</a:t>
            </a:r>
          </a:p>
          <a:p>
            <a:r>
              <a:rPr lang="en-US" dirty="0"/>
              <a:t>The business entity </a:t>
            </a:r>
            <a:r>
              <a:rPr lang="en-US" dirty="0" smtClean="0"/>
              <a:t>concept: </a:t>
            </a:r>
            <a:r>
              <a:rPr lang="en-US" dirty="0"/>
              <a:t>The business entity concept implies that the affairs of a business are to be treated as being </a:t>
            </a:r>
            <a:r>
              <a:rPr lang="en-US" dirty="0" smtClean="0"/>
              <a:t>quite separate </a:t>
            </a:r>
            <a:r>
              <a:rPr lang="en-US" dirty="0"/>
              <a:t>from the non-business activities of its owner(s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Dual aspect concept/duality : </a:t>
            </a:r>
            <a:r>
              <a:rPr lang="en-US" dirty="0"/>
              <a:t>The concept states that these two aspects are </a:t>
            </a:r>
            <a:r>
              <a:rPr lang="en-US" dirty="0" smtClean="0"/>
              <a:t>always equal </a:t>
            </a:r>
            <a:r>
              <a:rPr lang="en-US" dirty="0"/>
              <a:t>to </a:t>
            </a:r>
            <a:r>
              <a:rPr lang="en-US" dirty="0" smtClean="0"/>
              <a:t>each </a:t>
            </a:r>
            <a:r>
              <a:rPr lang="en-US" dirty="0" err="1" smtClean="0"/>
              <a:t>ie</a:t>
            </a:r>
            <a:r>
              <a:rPr lang="en-US" dirty="0" smtClean="0"/>
              <a:t> double entry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5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interval concept: </a:t>
            </a:r>
            <a:r>
              <a:rPr lang="en-US" dirty="0"/>
              <a:t>the time interval concept, is that financial </a:t>
            </a:r>
            <a:r>
              <a:rPr lang="en-US" dirty="0" smtClean="0"/>
              <a:t>statements are </a:t>
            </a:r>
            <a:r>
              <a:rPr lang="en-US" dirty="0"/>
              <a:t>prepared at regular intervals of one year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Accrual concept: </a:t>
            </a:r>
            <a:r>
              <a:rPr lang="en-US" u="sng" dirty="0"/>
              <a:t>The effects of transactions and other events are </a:t>
            </a:r>
            <a:r>
              <a:rPr lang="en-US" u="sng" dirty="0" err="1"/>
              <a:t>recognised</a:t>
            </a:r>
            <a:r>
              <a:rPr lang="en-US" u="sng" dirty="0"/>
              <a:t> when they occur and they are </a:t>
            </a:r>
            <a:r>
              <a:rPr lang="en-US" u="sng" dirty="0" smtClean="0"/>
              <a:t>recorded n </a:t>
            </a:r>
            <a:r>
              <a:rPr lang="en-US" u="sng" dirty="0"/>
              <a:t>the books and reported in the financial statements of the period to which they relate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Matching concept</a:t>
            </a:r>
            <a:r>
              <a:rPr lang="en-US" u="sng" dirty="0" smtClean="0"/>
              <a:t>: </a:t>
            </a:r>
            <a:r>
              <a:rPr lang="en-US" dirty="0" smtClean="0"/>
              <a:t>Determining </a:t>
            </a:r>
            <a:r>
              <a:rPr lang="en-US" dirty="0"/>
              <a:t>the expenses used up to obtain the revenues is referred to as matching </a:t>
            </a:r>
            <a:r>
              <a:rPr lang="en-US" dirty="0" smtClean="0"/>
              <a:t>expenses against </a:t>
            </a:r>
            <a:r>
              <a:rPr lang="en-US" dirty="0"/>
              <a:t>revenues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Going concern concept: </a:t>
            </a:r>
            <a:r>
              <a:rPr lang="en-US" dirty="0"/>
              <a:t>It is assumed that the business will continue to operate for at least twelve months after the </a:t>
            </a:r>
            <a:r>
              <a:rPr lang="en-US" dirty="0" smtClean="0"/>
              <a:t>end of </a:t>
            </a:r>
            <a:r>
              <a:rPr lang="en-US" dirty="0"/>
              <a:t>the reporting period.</a:t>
            </a:r>
          </a:p>
        </p:txBody>
      </p:sp>
    </p:spTree>
    <p:extLst>
      <p:ext uri="{BB962C8B-B14F-4D97-AF65-F5344CB8AC3E}">
        <p14:creationId xmlns:p14="http://schemas.microsoft.com/office/powerpoint/2010/main" val="354241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financial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Understandability</a:t>
            </a:r>
          </a:p>
          <a:p>
            <a:r>
              <a:rPr lang="en-US" dirty="0" smtClean="0"/>
              <a:t>Relevance</a:t>
            </a:r>
          </a:p>
          <a:p>
            <a:r>
              <a:rPr lang="en-US" dirty="0" smtClean="0"/>
              <a:t>Materiality (Omission can impact financial statements)</a:t>
            </a:r>
          </a:p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Faithful representation</a:t>
            </a:r>
          </a:p>
          <a:p>
            <a:r>
              <a:rPr lang="en-US" dirty="0"/>
              <a:t>Substance over </a:t>
            </a:r>
            <a:r>
              <a:rPr lang="en-US" dirty="0" smtClean="0"/>
              <a:t>form (Consider economic impact)</a:t>
            </a:r>
          </a:p>
          <a:p>
            <a:r>
              <a:rPr lang="en-US" dirty="0" smtClean="0"/>
              <a:t>Neutrality</a:t>
            </a:r>
          </a:p>
          <a:p>
            <a:r>
              <a:rPr lang="en-US" dirty="0" smtClean="0"/>
              <a:t>Prudence (Caution to not overstate assets/income or understate liabilities/expenses)</a:t>
            </a:r>
          </a:p>
          <a:p>
            <a:r>
              <a:rPr lang="en-US" dirty="0" err="1" smtClean="0"/>
              <a:t>Realisation</a:t>
            </a:r>
            <a:r>
              <a:rPr lang="en-US" dirty="0" smtClean="0"/>
              <a:t> concept (Recognize profit and loss only when value is determined)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8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Comparability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4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on relevant and reliable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Timeliness</a:t>
            </a:r>
          </a:p>
          <a:p>
            <a:r>
              <a:rPr lang="en-US" dirty="0" smtClean="0"/>
              <a:t>Balance between benefit and cost</a:t>
            </a:r>
          </a:p>
          <a:p>
            <a:r>
              <a:rPr lang="en-US" dirty="0" smtClean="0"/>
              <a:t>Balance between qualitative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213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585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CH:10 Accounting concepts and assumptions</vt:lpstr>
      <vt:lpstr>Objective of financial statements</vt:lpstr>
      <vt:lpstr>Accounting Standards</vt:lpstr>
      <vt:lpstr>IAS (International Accounting Standards)</vt:lpstr>
      <vt:lpstr>Accounting Concept</vt:lpstr>
      <vt:lpstr>Continued</vt:lpstr>
      <vt:lpstr>Characteristics of financial statement</vt:lpstr>
      <vt:lpstr>Continued</vt:lpstr>
      <vt:lpstr>Constraints on relevant and reliable information</vt:lpstr>
      <vt:lpstr>Other assumption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CH:10 Accounting concepts and assumptions</dc:title>
  <dc:creator>Hunani Trading Co</dc:creator>
  <cp:lastModifiedBy>Hunani Trading Co</cp:lastModifiedBy>
  <cp:revision>11</cp:revision>
  <dcterms:created xsi:type="dcterms:W3CDTF">2021-09-13T07:32:43Z</dcterms:created>
  <dcterms:modified xsi:type="dcterms:W3CDTF">2021-09-13T07:58:34Z</dcterms:modified>
</cp:coreProperties>
</file>