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4" r:id="rId11"/>
    <p:sldId id="273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lio 9480m" initials="f9" lastIdx="1" clrIdx="0">
    <p:extLst>
      <p:ext uri="{19B8F6BF-5375-455C-9EA6-DF929625EA0E}">
        <p15:presenceInfo xmlns:p15="http://schemas.microsoft.com/office/powerpoint/2012/main" userId="folio 9480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12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9-08T14:33:21.459" idx="1">
    <p:pos x="10" y="10"/>
    <p:text>Very important</p:text>
    <p:extLst>
      <p:ext uri="{C676402C-5697-4E1C-873F-D02D1690AC5C}">
        <p15:threadingInfo xmlns:p15="http://schemas.microsoft.com/office/powerpoint/2012/main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28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1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2687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20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1336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15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7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7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20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19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9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0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0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5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2CE95-5230-48DF-B503-6A858577C3B7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206A6F-77E5-47A1-B92A-E0189BA5FD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3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IGCSE/O-Leve</a:t>
            </a:r>
            <a:r>
              <a:rPr lang="en-US" dirty="0"/>
              <a:t>l</a:t>
            </a:r>
            <a:r>
              <a:rPr lang="en-US" dirty="0" smtClean="0"/>
              <a:t> ACCOUNTING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Sir Haseeb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3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 Horizontal Format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509" y="1900238"/>
            <a:ext cx="6252045" cy="4351337"/>
          </a:xfrm>
        </p:spPr>
      </p:pic>
    </p:spTree>
    <p:extLst>
      <p:ext uri="{BB962C8B-B14F-4D97-AF65-F5344CB8AC3E}">
        <p14:creationId xmlns:p14="http://schemas.microsoft.com/office/powerpoint/2010/main" val="874117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Income Statement Format/Profit and loss account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928" y="1277587"/>
            <a:ext cx="7739742" cy="481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14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5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Nature of Account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3427522"/>
              </p:ext>
            </p:extLst>
          </p:nvPr>
        </p:nvGraphicFramePr>
        <p:xfrm>
          <a:off x="-88902" y="-127001"/>
          <a:ext cx="12382500" cy="71247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6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3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3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63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5978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Dr/Cr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Close Off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Starting Balance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978">
                <a:tc>
                  <a:txBody>
                    <a:bodyPr/>
                    <a:lstStyle/>
                    <a:p>
                      <a:r>
                        <a:rPr lang="en-US" dirty="0" smtClean="0"/>
                        <a:t>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Balance c/d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Balance b/d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512">
                <a:tc>
                  <a:txBody>
                    <a:bodyPr/>
                    <a:lstStyle/>
                    <a:p>
                      <a:r>
                        <a:rPr lang="en-US" dirty="0" smtClean="0"/>
                        <a:t>Capital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Balance c/d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Balance b/d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512">
                <a:tc>
                  <a:txBody>
                    <a:bodyPr/>
                    <a:lstStyle/>
                    <a:p>
                      <a:r>
                        <a:rPr lang="en-US" dirty="0" smtClean="0"/>
                        <a:t>Liabilities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Balance c/d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Balance b/d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512">
                <a:tc>
                  <a:txBody>
                    <a:bodyPr/>
                    <a:lstStyle/>
                    <a:p>
                      <a:r>
                        <a:rPr lang="en-US" dirty="0" smtClean="0"/>
                        <a:t>Provision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Income</a:t>
                      </a:r>
                      <a:r>
                        <a:rPr lang="en-US" baseline="0" dirty="0" smtClean="0"/>
                        <a:t> 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Discussed later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5387">
                <a:tc>
                  <a:txBody>
                    <a:bodyPr/>
                    <a:lstStyle/>
                    <a:p>
                      <a:r>
                        <a:rPr lang="en-US" dirty="0" smtClean="0"/>
                        <a:t>Accumulated Depreciation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Balance c/d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Discussed later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2512">
                <a:tc>
                  <a:txBody>
                    <a:bodyPr/>
                    <a:lstStyle/>
                    <a:p>
                      <a:r>
                        <a:rPr lang="en-US" dirty="0" smtClean="0"/>
                        <a:t>Income/Sales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Profit and loss A/c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2512">
                <a:tc>
                  <a:txBody>
                    <a:bodyPr/>
                    <a:lstStyle/>
                    <a:p>
                      <a:r>
                        <a:rPr lang="en-US" dirty="0" smtClean="0"/>
                        <a:t>Expense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Profit and loss A/c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4797">
                <a:tc>
                  <a:txBody>
                    <a:bodyPr/>
                    <a:lstStyle/>
                    <a:p>
                      <a:r>
                        <a:rPr lang="en-US" dirty="0" smtClean="0"/>
                        <a:t>Cost of 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Profit and Loss A/c(</a:t>
                      </a:r>
                      <a:r>
                        <a:rPr lang="en-US" baseline="0" dirty="0" smtClean="0"/>
                        <a:t> Except inventory)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3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DEBIT ALWAYS EQUAL CREDIT</a:t>
            </a:r>
          </a:p>
          <a:p>
            <a:r>
              <a:rPr lang="en-US" dirty="0" smtClean="0"/>
              <a:t>NET ASSETS ALWAYS EQUAL CAPITAL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 Accounts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04455" y="187180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Excel sheet</a:t>
            </a:r>
          </a:p>
          <a:p>
            <a:r>
              <a:rPr lang="en-US" dirty="0" smtClean="0"/>
              <a:t>Key note: Assets, liabilities and capital are closed by balance c/d</a:t>
            </a:r>
          </a:p>
          <a:p>
            <a:r>
              <a:rPr lang="en-US" dirty="0" smtClean="0"/>
              <a:t>Every balance c/d occurs on the final day of financial statement </a:t>
            </a:r>
            <a:r>
              <a:rPr lang="en-US" dirty="0" err="1" smtClean="0"/>
              <a:t>e.g</a:t>
            </a:r>
            <a:r>
              <a:rPr lang="en-US" dirty="0" smtClean="0"/>
              <a:t> 31 </a:t>
            </a:r>
            <a:r>
              <a:rPr lang="en-US" dirty="0" err="1" smtClean="0"/>
              <a:t>dec</a:t>
            </a:r>
            <a:r>
              <a:rPr lang="en-US" dirty="0" smtClean="0"/>
              <a:t> 2021</a:t>
            </a:r>
          </a:p>
          <a:p>
            <a:r>
              <a:rPr lang="en-US" dirty="0" smtClean="0"/>
              <a:t>Every Balance c/d must have an equal balance b/d on the first day of next financial year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jan</a:t>
            </a:r>
            <a:r>
              <a:rPr lang="en-US" dirty="0" smtClean="0"/>
              <a:t> 2022</a:t>
            </a:r>
          </a:p>
          <a:p>
            <a:r>
              <a:rPr lang="en-US" dirty="0" smtClean="0"/>
              <a:t>Every income statement item except inventory is closed by profit and loss account unless examiner asks for cost of sales account and trading profit account</a:t>
            </a:r>
          </a:p>
          <a:p>
            <a:r>
              <a:rPr lang="en-US" dirty="0" smtClean="0"/>
              <a:t>Dates are integral and contain marks</a:t>
            </a:r>
          </a:p>
          <a:p>
            <a:r>
              <a:rPr lang="en-US" dirty="0" smtClean="0"/>
              <a:t>If examiner asks for return inward and return outward account, the you have to make separate account and cannot include in net purchases/ net sales account.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Cash drawing= cash taken out from business for personal use</a:t>
            </a:r>
          </a:p>
          <a:p>
            <a:pPr marL="0" indent="0">
              <a:buNone/>
            </a:pPr>
            <a:r>
              <a:rPr lang="en-US" dirty="0" smtClean="0"/>
              <a:t>Drawing </a:t>
            </a:r>
            <a:r>
              <a:rPr lang="en-US" dirty="0" err="1" smtClean="0"/>
              <a:t>dr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cash </a:t>
            </a:r>
            <a:r>
              <a:rPr lang="en-US" dirty="0" err="1" smtClean="0"/>
              <a:t>cr</a:t>
            </a:r>
            <a:endParaRPr lang="en-US" dirty="0" smtClean="0"/>
          </a:p>
          <a:p>
            <a:r>
              <a:rPr lang="en-US" dirty="0" smtClean="0"/>
              <a:t>Drawing of goods= goods taken out of business for personal use</a:t>
            </a:r>
          </a:p>
          <a:p>
            <a:pPr marL="0" indent="0">
              <a:buNone/>
            </a:pPr>
            <a:r>
              <a:rPr lang="en-US" dirty="0" smtClean="0"/>
              <a:t>Drawing </a:t>
            </a:r>
            <a:r>
              <a:rPr lang="en-US" dirty="0" err="1" smtClean="0"/>
              <a:t>dr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Purchases </a:t>
            </a:r>
            <a:r>
              <a:rPr lang="en-US" dirty="0" err="1" smtClean="0"/>
              <a:t>cr</a:t>
            </a:r>
            <a:endParaRPr lang="en-US" dirty="0" smtClean="0"/>
          </a:p>
          <a:p>
            <a:r>
              <a:rPr lang="en-US" dirty="0" smtClean="0"/>
              <a:t>Drawings are always closed out by capital account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01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type of trial balance could be drawn up by listing all the accounts and then entering the </a:t>
            </a:r>
            <a:r>
              <a:rPr lang="en-US" dirty="0" smtClean="0"/>
              <a:t>total of </a:t>
            </a:r>
            <a:r>
              <a:rPr lang="en-US" dirty="0"/>
              <a:t>all the debit entries in each account in one column and the total of all the credit entries in </a:t>
            </a:r>
            <a:r>
              <a:rPr lang="en-US" dirty="0" smtClean="0"/>
              <a:t>each account </a:t>
            </a:r>
            <a:r>
              <a:rPr lang="en-US" dirty="0"/>
              <a:t>into another </a:t>
            </a:r>
            <a:r>
              <a:rPr lang="en-US" dirty="0" smtClean="0"/>
              <a:t>column</a:t>
            </a:r>
          </a:p>
          <a:p>
            <a:r>
              <a:rPr lang="en-US" dirty="0"/>
              <a:t>We need to check that for each debit entry there is also an equal credit entry. In order to </a:t>
            </a:r>
            <a:r>
              <a:rPr lang="en-US" dirty="0" smtClean="0"/>
              <a:t>check that </a:t>
            </a:r>
            <a:r>
              <a:rPr lang="en-US" dirty="0"/>
              <a:t>there is a matching credit entry for every debit entry, we prepare something called a </a:t>
            </a:r>
            <a:r>
              <a:rPr lang="en-US" dirty="0" smtClean="0"/>
              <a:t>trial balance.</a:t>
            </a:r>
          </a:p>
          <a:p>
            <a:r>
              <a:rPr lang="en-US" dirty="0" smtClean="0"/>
              <a:t>Trial balance is always made from closing balances such as balance c/d or profit and loss account</a:t>
            </a:r>
          </a:p>
          <a:p>
            <a:r>
              <a:rPr lang="en-US" dirty="0" smtClean="0"/>
              <a:t>Incase of inventory always take opening inventory in trial balance</a:t>
            </a:r>
          </a:p>
        </p:txBody>
      </p:sp>
    </p:spTree>
    <p:extLst>
      <p:ext uri="{BB962C8B-B14F-4D97-AF65-F5344CB8AC3E}">
        <p14:creationId xmlns:p14="http://schemas.microsoft.com/office/powerpoint/2010/main" val="22137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</a:t>
            </a:r>
            <a:r>
              <a:rPr lang="en-US" dirty="0" err="1" smtClean="0"/>
              <a:t>pg</a:t>
            </a:r>
            <a:r>
              <a:rPr lang="en-US" dirty="0" smtClean="0"/>
              <a:t> 103 adobe </a:t>
            </a:r>
            <a:r>
              <a:rPr lang="en-US" dirty="0" err="1" smtClean="0"/>
              <a:t>pg</a:t>
            </a:r>
            <a:r>
              <a:rPr lang="en-US" dirty="0" smtClean="0"/>
              <a:t> 78 OF BOOK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8272" y="2334490"/>
            <a:ext cx="4604657" cy="316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9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 theory, Accounting equation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Double entry, ledgers, books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Trial balance, errors, suspense a/c, control account, bank reconciliation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Revenue expenditure, capital expenditure, depreciation, doubtful debts, prepaid and accrued expense/income, inventory valuation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Financial statements of sole trader, partnership, limited company, club/</a:t>
            </a:r>
            <a:r>
              <a:rPr lang="en-US" dirty="0" err="1" smtClean="0"/>
              <a:t>npo</a:t>
            </a:r>
            <a:r>
              <a:rPr lang="en-US" dirty="0" smtClean="0"/>
              <a:t>, manufacturing, single entry/incomplete record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Ratio accounting+ analyses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Accounting principle and concepts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0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Paper pattern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P1-MCQ’s 35 mark (75 min)</a:t>
            </a:r>
          </a:p>
          <a:p>
            <a:r>
              <a:rPr lang="en-US" dirty="0" smtClean="0"/>
              <a:t>P2-numerical+ theoretical questions, 5 questions of 20 marks each (105 mins)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Accounting, Accountants and bookkeeping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Accounting</a:t>
            </a:r>
          </a:p>
          <a:p>
            <a:r>
              <a:rPr lang="en-US" dirty="0" smtClean="0"/>
              <a:t>process of identifying, measuring, and communicating economic information to permit informed judgements and decisions by users of that information.</a:t>
            </a:r>
          </a:p>
          <a:p>
            <a:pPr marL="0" indent="0">
              <a:buNone/>
            </a:pPr>
            <a:r>
              <a:rPr lang="en-US" dirty="0" smtClean="0"/>
              <a:t>Accountants</a:t>
            </a:r>
          </a:p>
          <a:p>
            <a:r>
              <a:rPr lang="en-US" dirty="0" smtClean="0"/>
              <a:t>interpret </a:t>
            </a:r>
            <a:r>
              <a:rPr lang="en-US" dirty="0"/>
              <a:t>the information they produce, </a:t>
            </a:r>
            <a:r>
              <a:rPr lang="en-US" dirty="0" smtClean="0"/>
              <a:t>all in </a:t>
            </a:r>
            <a:r>
              <a:rPr lang="en-US" dirty="0"/>
              <a:t>order to assist in </a:t>
            </a:r>
            <a:r>
              <a:rPr lang="en-US" dirty="0" smtClean="0"/>
              <a:t>decision-making</a:t>
            </a:r>
          </a:p>
          <a:p>
            <a:pPr marL="0" indent="0">
              <a:buNone/>
            </a:pPr>
            <a:r>
              <a:rPr lang="en-US" dirty="0" smtClean="0"/>
              <a:t>Book Keeping</a:t>
            </a:r>
          </a:p>
          <a:p>
            <a:r>
              <a:rPr lang="en-US" dirty="0"/>
              <a:t>Bookkeeping is the process of recording data relating to accounting transactions in the </a:t>
            </a:r>
            <a:r>
              <a:rPr lang="en-US" dirty="0" smtClean="0"/>
              <a:t>accounting books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Financial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if they are making a profit or a loss;</a:t>
            </a:r>
          </a:p>
          <a:p>
            <a:r>
              <a:rPr lang="en-US" dirty="0" smtClean="0"/>
              <a:t> </a:t>
            </a:r>
            <a:r>
              <a:rPr lang="en-US" dirty="0"/>
              <a:t>what the entity is worth;</a:t>
            </a:r>
          </a:p>
          <a:p>
            <a:r>
              <a:rPr lang="en-US" dirty="0" smtClean="0"/>
              <a:t> </a:t>
            </a:r>
            <a:r>
              <a:rPr lang="en-US" dirty="0"/>
              <a:t>what a transaction was worth to them;</a:t>
            </a:r>
          </a:p>
          <a:p>
            <a:r>
              <a:rPr lang="en-US" dirty="0" smtClean="0"/>
              <a:t> </a:t>
            </a:r>
            <a:r>
              <a:rPr lang="en-US" dirty="0"/>
              <a:t>how much cash they have;</a:t>
            </a:r>
          </a:p>
          <a:p>
            <a:r>
              <a:rPr lang="en-US" dirty="0" smtClean="0"/>
              <a:t> </a:t>
            </a:r>
            <a:r>
              <a:rPr lang="en-US" dirty="0"/>
              <a:t>how wealthy they are;</a:t>
            </a:r>
          </a:p>
          <a:p>
            <a:r>
              <a:rPr lang="en-US" dirty="0" smtClean="0"/>
              <a:t> </a:t>
            </a:r>
            <a:r>
              <a:rPr lang="en-US" dirty="0"/>
              <a:t>how much they are owed;</a:t>
            </a:r>
          </a:p>
          <a:p>
            <a:r>
              <a:rPr lang="en-US" dirty="0" smtClean="0"/>
              <a:t> </a:t>
            </a:r>
            <a:r>
              <a:rPr lang="en-US" dirty="0"/>
              <a:t>how much they owe;</a:t>
            </a:r>
          </a:p>
          <a:p>
            <a:r>
              <a:rPr lang="en-US" dirty="0" smtClean="0"/>
              <a:t> </a:t>
            </a:r>
            <a:r>
              <a:rPr lang="en-US" dirty="0"/>
              <a:t>enough information so that they can keep a financial check on the things they do.</a:t>
            </a:r>
          </a:p>
        </p:txBody>
      </p:sp>
    </p:spTree>
    <p:extLst>
      <p:ext uri="{BB962C8B-B14F-4D97-AF65-F5344CB8AC3E}">
        <p14:creationId xmlns:p14="http://schemas.microsoft.com/office/powerpoint/2010/main" val="4737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of Financial Information (Stakeholders)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 smtClean="0"/>
              <a:t>Managers: </a:t>
            </a:r>
            <a:r>
              <a:rPr lang="en-US" dirty="0"/>
              <a:t>These are the day-to-day decision-makers. They need to know how well things </a:t>
            </a:r>
            <a:r>
              <a:rPr lang="en-US" dirty="0" smtClean="0"/>
              <a:t>are progressing </a:t>
            </a:r>
            <a:r>
              <a:rPr lang="en-US" dirty="0"/>
              <a:t>financially and about the financial status of the business.</a:t>
            </a:r>
          </a:p>
          <a:p>
            <a:r>
              <a:rPr lang="en-US" b="1" dirty="0"/>
              <a:t>• Owner(s) </a:t>
            </a:r>
            <a:r>
              <a:rPr lang="en-US" b="1" dirty="0" smtClean="0"/>
              <a:t>of the business</a:t>
            </a:r>
            <a:r>
              <a:rPr lang="en-US" dirty="0" smtClean="0"/>
              <a:t>: </a:t>
            </a:r>
            <a:r>
              <a:rPr lang="en-US" dirty="0"/>
              <a:t>They want to be able to see whether or not the business is </a:t>
            </a:r>
            <a:r>
              <a:rPr lang="en-US" dirty="0" smtClean="0"/>
              <a:t>profitable. In </a:t>
            </a:r>
            <a:r>
              <a:rPr lang="en-US" dirty="0"/>
              <a:t>addition they want to know what the financial resources of the business are.</a:t>
            </a:r>
          </a:p>
          <a:p>
            <a:r>
              <a:rPr lang="en-US" b="1" dirty="0" smtClean="0"/>
              <a:t>A </a:t>
            </a:r>
            <a:r>
              <a:rPr lang="en-US" b="1" dirty="0"/>
              <a:t>prospective </a:t>
            </a:r>
            <a:r>
              <a:rPr lang="en-US" b="1" dirty="0" smtClean="0"/>
              <a:t>buyer</a:t>
            </a:r>
            <a:r>
              <a:rPr lang="en-US" dirty="0" smtClean="0"/>
              <a:t>: </a:t>
            </a:r>
            <a:r>
              <a:rPr lang="en-US" dirty="0"/>
              <a:t>When the owner wants to sell a business the buyer will want to see </a:t>
            </a:r>
            <a:r>
              <a:rPr lang="en-US" dirty="0" smtClean="0"/>
              <a:t>such information</a:t>
            </a:r>
            <a:endParaRPr lang="en-US" dirty="0"/>
          </a:p>
          <a:p>
            <a:r>
              <a:rPr lang="en-US" b="1" dirty="0" smtClean="0"/>
              <a:t>The bank</a:t>
            </a:r>
            <a:r>
              <a:rPr lang="en-US" dirty="0" smtClean="0"/>
              <a:t>: </a:t>
            </a:r>
            <a:r>
              <a:rPr lang="en-US" dirty="0"/>
              <a:t>If the owner wants to borrow money for use in the business, then the bank will </a:t>
            </a:r>
            <a:r>
              <a:rPr lang="en-US" dirty="0" smtClean="0"/>
              <a:t>need such </a:t>
            </a:r>
            <a:r>
              <a:rPr lang="en-US" dirty="0"/>
              <a:t>information.</a:t>
            </a:r>
          </a:p>
          <a:p>
            <a:r>
              <a:rPr lang="en-US" b="1" dirty="0" smtClean="0"/>
              <a:t>Tax inspectors</a:t>
            </a:r>
            <a:r>
              <a:rPr lang="en-US" dirty="0" smtClean="0"/>
              <a:t>: </a:t>
            </a:r>
            <a:r>
              <a:rPr lang="en-US" dirty="0"/>
              <a:t>They need it to be able to calculate the taxes payable.</a:t>
            </a:r>
          </a:p>
          <a:p>
            <a:r>
              <a:rPr lang="en-US" b="1" dirty="0" smtClean="0"/>
              <a:t>A </a:t>
            </a:r>
            <a:r>
              <a:rPr lang="en-US" b="1" dirty="0"/>
              <a:t>prospective </a:t>
            </a:r>
            <a:r>
              <a:rPr lang="en-US" b="1" dirty="0" smtClean="0"/>
              <a:t>partner</a:t>
            </a:r>
            <a:r>
              <a:rPr lang="en-US" dirty="0" smtClean="0"/>
              <a:t>: </a:t>
            </a:r>
            <a:r>
              <a:rPr lang="en-US" dirty="0"/>
              <a:t>If the owner wants to share ownership with someone else, then </a:t>
            </a:r>
            <a:r>
              <a:rPr lang="en-US" dirty="0" smtClean="0"/>
              <a:t>the would-be </a:t>
            </a:r>
            <a:r>
              <a:rPr lang="en-US" dirty="0"/>
              <a:t>partner will want such information.</a:t>
            </a:r>
          </a:p>
          <a:p>
            <a:r>
              <a:rPr lang="en-US" b="1" dirty="0" smtClean="0"/>
              <a:t>Investors</a:t>
            </a:r>
            <a:r>
              <a:rPr lang="en-US" b="1" dirty="0"/>
              <a:t>, either existing ones or potential </a:t>
            </a:r>
            <a:r>
              <a:rPr lang="en-US" b="1" dirty="0" smtClean="0"/>
              <a:t>ones</a:t>
            </a:r>
            <a:r>
              <a:rPr lang="en-US" dirty="0" smtClean="0"/>
              <a:t>: </a:t>
            </a:r>
            <a:r>
              <a:rPr lang="en-US" dirty="0"/>
              <a:t>They want to know whether or not to </a:t>
            </a:r>
            <a:r>
              <a:rPr lang="en-US" dirty="0" smtClean="0"/>
              <a:t>invest their </a:t>
            </a:r>
            <a:r>
              <a:rPr lang="en-US" dirty="0"/>
              <a:t>money in the business.</a:t>
            </a:r>
          </a:p>
          <a:p>
            <a:r>
              <a:rPr lang="en-US" b="1" dirty="0" smtClean="0"/>
              <a:t>Creditors: </a:t>
            </a:r>
            <a:r>
              <a:rPr lang="en-US" dirty="0"/>
              <a:t>They want to know if there is any risk of not being paid what they are due.</a:t>
            </a:r>
          </a:p>
        </p:txBody>
      </p:sp>
    </p:spTree>
    <p:extLst>
      <p:ext uri="{BB962C8B-B14F-4D97-AF65-F5344CB8AC3E}">
        <p14:creationId xmlns:p14="http://schemas.microsoft.com/office/powerpoint/2010/main" val="269235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Assets= Liabilities + Capital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or</a:t>
            </a:r>
          </a:p>
          <a:p>
            <a:r>
              <a:rPr lang="en-US" dirty="0" smtClean="0"/>
              <a:t>Net Assets(Assets-liabilities)= Capital</a:t>
            </a:r>
          </a:p>
          <a:p>
            <a:r>
              <a:rPr lang="en-US" dirty="0" smtClean="0"/>
              <a:t>In double entry </a:t>
            </a:r>
          </a:p>
          <a:p>
            <a:pPr marL="0" indent="0">
              <a:buNone/>
            </a:pPr>
            <a:r>
              <a:rPr lang="en-US" dirty="0" smtClean="0"/>
              <a:t>DR (left hand side)=CR </a:t>
            </a:r>
            <a:r>
              <a:rPr lang="en-US" smtClean="0"/>
              <a:t>(right </a:t>
            </a:r>
            <a:r>
              <a:rPr lang="en-US" dirty="0" smtClean="0"/>
              <a:t>hand side) </a:t>
            </a:r>
          </a:p>
          <a:p>
            <a:r>
              <a:rPr lang="en-US" dirty="0"/>
              <a:t>The amount of the </a:t>
            </a:r>
            <a:r>
              <a:rPr lang="en-US" dirty="0" smtClean="0"/>
              <a:t>resources supplied </a:t>
            </a:r>
            <a:r>
              <a:rPr lang="en-US" dirty="0"/>
              <a:t>by the owner is called </a:t>
            </a:r>
            <a:r>
              <a:rPr lang="en-US" b="1" dirty="0"/>
              <a:t>capital</a:t>
            </a:r>
            <a:r>
              <a:rPr lang="en-US" dirty="0" smtClean="0"/>
              <a:t>.</a:t>
            </a:r>
          </a:p>
          <a:p>
            <a:r>
              <a:rPr lang="en-US" dirty="0"/>
              <a:t>The actual resources that are then in the business </a:t>
            </a:r>
            <a:r>
              <a:rPr lang="en-US" dirty="0" smtClean="0"/>
              <a:t>are called </a:t>
            </a:r>
            <a:r>
              <a:rPr lang="en-US" b="1" dirty="0"/>
              <a:t>assets</a:t>
            </a:r>
            <a:r>
              <a:rPr lang="en-US" dirty="0" smtClean="0"/>
              <a:t>.</a:t>
            </a:r>
          </a:p>
          <a:p>
            <a:r>
              <a:rPr lang="en-US" b="1" dirty="0"/>
              <a:t>Liabilities</a:t>
            </a:r>
            <a:r>
              <a:rPr lang="en-US" dirty="0"/>
              <a:t> </a:t>
            </a:r>
            <a:r>
              <a:rPr lang="en-US" dirty="0" smtClean="0"/>
              <a:t>is the </a:t>
            </a:r>
            <a:r>
              <a:rPr lang="en-US" dirty="0"/>
              <a:t>name given to the amounts owing to these people for these assets.</a:t>
            </a:r>
          </a:p>
        </p:txBody>
      </p:sp>
    </p:spTree>
    <p:extLst>
      <p:ext uri="{BB962C8B-B14F-4D97-AF65-F5344CB8AC3E}">
        <p14:creationId xmlns:p14="http://schemas.microsoft.com/office/powerpoint/2010/main" val="151526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Non-current assets (fixed assets) are assets which have a long life bought with the </a:t>
            </a:r>
            <a:r>
              <a:rPr lang="en-US" dirty="0" smtClean="0"/>
              <a:t>intention to </a:t>
            </a:r>
            <a:r>
              <a:rPr lang="en-US" dirty="0"/>
              <a:t>use them in the business and not with the intention to simply resell them, e.g. </a:t>
            </a:r>
            <a:r>
              <a:rPr lang="en-US" dirty="0" smtClean="0"/>
              <a:t>buildings, machinery</a:t>
            </a:r>
            <a:r>
              <a:rPr lang="en-US" dirty="0"/>
              <a:t>, fixtures &amp; fittings (e.g. shelves), motor </a:t>
            </a:r>
            <a:r>
              <a:rPr lang="en-US" dirty="0" smtClean="0"/>
              <a:t>vehicles, property.</a:t>
            </a:r>
            <a:endParaRPr lang="en-US" dirty="0"/>
          </a:p>
          <a:p>
            <a:r>
              <a:rPr lang="en-US" dirty="0" smtClean="0"/>
              <a:t>Current </a:t>
            </a:r>
            <a:r>
              <a:rPr lang="en-US" dirty="0"/>
              <a:t>assets are assets consisting of cash</a:t>
            </a:r>
            <a:r>
              <a:rPr lang="en-US" dirty="0" smtClean="0"/>
              <a:t>, bank, Account receivable, and </a:t>
            </a:r>
            <a:r>
              <a:rPr lang="en-US" dirty="0"/>
              <a:t>goods for </a:t>
            </a:r>
            <a:r>
              <a:rPr lang="en-US" dirty="0" smtClean="0"/>
              <a:t>resale (Inventory) </a:t>
            </a:r>
            <a:r>
              <a:rPr lang="en-US" dirty="0"/>
              <a:t>or items having a short life (i.e. </a:t>
            </a:r>
            <a:r>
              <a:rPr lang="en-US" dirty="0" smtClean="0"/>
              <a:t>no more </a:t>
            </a:r>
            <a:r>
              <a:rPr lang="en-US" dirty="0"/>
              <a:t>than a year remaining on the date of the statement of financial position</a:t>
            </a:r>
            <a:r>
              <a:rPr lang="en-US" dirty="0" smtClean="0"/>
              <a:t>) . </a:t>
            </a:r>
            <a:r>
              <a:rPr lang="en-US" dirty="0"/>
              <a:t>For example, </a:t>
            </a:r>
            <a:r>
              <a:rPr lang="en-US" dirty="0" smtClean="0"/>
              <a:t>the amount </a:t>
            </a:r>
            <a:r>
              <a:rPr lang="en-US" dirty="0"/>
              <a:t>(and so the value) of inventory goes up and down as it is bought and sold. </a:t>
            </a:r>
            <a:r>
              <a:rPr lang="en-US" dirty="0" smtClean="0"/>
              <a:t>Similarly, the </a:t>
            </a:r>
            <a:r>
              <a:rPr lang="en-US" dirty="0"/>
              <a:t>amount of money owing to a business by debtors will change quickly, as the business </a:t>
            </a:r>
            <a:r>
              <a:rPr lang="en-US" dirty="0" smtClean="0"/>
              <a:t>sells more </a:t>
            </a:r>
            <a:r>
              <a:rPr lang="en-US" dirty="0"/>
              <a:t>to them on time and when they pay their debts. The amount of money in the bank </a:t>
            </a:r>
            <a:r>
              <a:rPr lang="en-US" dirty="0" smtClean="0"/>
              <a:t>will also </a:t>
            </a:r>
            <a:r>
              <a:rPr lang="en-US" dirty="0"/>
              <a:t>change when it is received or paid out.</a:t>
            </a:r>
          </a:p>
          <a:p>
            <a:r>
              <a:rPr lang="en-US" dirty="0" smtClean="0"/>
              <a:t>Current </a:t>
            </a:r>
            <a:r>
              <a:rPr lang="en-US" dirty="0"/>
              <a:t>liabilities are those liabilities which have to be paid within no more than a year </a:t>
            </a:r>
            <a:r>
              <a:rPr lang="en-US" dirty="0" smtClean="0"/>
              <a:t>from the </a:t>
            </a:r>
            <a:r>
              <a:rPr lang="en-US" dirty="0"/>
              <a:t>date on the statement of financial position, e.g. accounts payable for goods </a:t>
            </a:r>
            <a:r>
              <a:rPr lang="en-US" dirty="0" smtClean="0"/>
              <a:t>purchased, bank overdraft.</a:t>
            </a:r>
          </a:p>
          <a:p>
            <a:r>
              <a:rPr lang="en-US" dirty="0" smtClean="0"/>
              <a:t>Non Current Liabilities are those liabilities that have to be paid after one year from the date on the statement of financial position i.e. long term loan, debentures, preference shares</a:t>
            </a:r>
          </a:p>
          <a:p>
            <a:r>
              <a:rPr lang="en-US" dirty="0" smtClean="0"/>
              <a:t>Capital: Investment brought into the business by  the owners/investors </a:t>
            </a:r>
            <a:r>
              <a:rPr lang="en-US" dirty="0" err="1" smtClean="0"/>
              <a:t>i.e</a:t>
            </a:r>
            <a:r>
              <a:rPr lang="en-US" dirty="0" smtClean="0"/>
              <a:t> owner investment, ordinary shares, retained/net profit                       note (</a:t>
            </a:r>
            <a:r>
              <a:rPr lang="en-US" b="1" dirty="0" smtClean="0"/>
              <a:t>Drawings are subtracted from capital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74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Sheet/ Statement of Financial Statement Format (Vertical)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38" y="1807153"/>
            <a:ext cx="8451272" cy="4351338"/>
          </a:xfrm>
        </p:spPr>
      </p:pic>
    </p:spTree>
    <p:extLst>
      <p:ext uri="{BB962C8B-B14F-4D97-AF65-F5344CB8AC3E}">
        <p14:creationId xmlns:p14="http://schemas.microsoft.com/office/powerpoint/2010/main" val="409427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11651</TotalTime>
  <Words>1169</Words>
  <Application>Microsoft Office PowerPoint</Application>
  <PresentationFormat>Widescreen</PresentationFormat>
  <Paragraphs>136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IGCSE/O-Level ACCOUNTING</vt:lpstr>
      <vt:lpstr>Syllabus</vt:lpstr>
      <vt:lpstr>Paper pattern  </vt:lpstr>
      <vt:lpstr>What is Accounting, Accountants and bookkeeping</vt:lpstr>
      <vt:lpstr>Purpose of Financial Accounting</vt:lpstr>
      <vt:lpstr>Users of Financial Information (Stakeholders)</vt:lpstr>
      <vt:lpstr>Accounting Equation</vt:lpstr>
      <vt:lpstr>Classification of items</vt:lpstr>
      <vt:lpstr>Balance Sheet/ Statement of Financial Statement Format (Vertical)</vt:lpstr>
      <vt:lpstr>Balance Sheet Horizontal Format</vt:lpstr>
      <vt:lpstr>Income Statement Format/Profit and loss account </vt:lpstr>
      <vt:lpstr>Nature of Account </vt:lpstr>
      <vt:lpstr>Key note</vt:lpstr>
      <vt:lpstr>T Accounts</vt:lpstr>
      <vt:lpstr>Drawings</vt:lpstr>
      <vt:lpstr>Trial Balance</vt:lpstr>
      <vt:lpstr>Format pg 103 adobe pg 78 OF 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IGCSE ACCOUNTING</dc:title>
  <dc:creator>folio 9480m</dc:creator>
  <cp:lastModifiedBy>Hunani Trading Co</cp:lastModifiedBy>
  <cp:revision>47</cp:revision>
  <dcterms:created xsi:type="dcterms:W3CDTF">2021-09-08T06:12:25Z</dcterms:created>
  <dcterms:modified xsi:type="dcterms:W3CDTF">2023-03-06T07:47:08Z</dcterms:modified>
</cp:coreProperties>
</file>