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5" r:id="rId1"/>
  </p:sldMasterIdLst>
  <p:sldIdLst>
    <p:sldId id="274" r:id="rId2"/>
    <p:sldId id="269" r:id="rId3"/>
    <p:sldId id="268" r:id="rId4"/>
    <p:sldId id="270" r:id="rId5"/>
    <p:sldId id="271" r:id="rId6"/>
    <p:sldId id="267" r:id="rId7"/>
    <p:sldId id="265" r:id="rId8"/>
    <p:sldId id="266" r:id="rId9"/>
    <p:sldId id="276" r:id="rId10"/>
    <p:sldId id="277" r:id="rId11"/>
    <p:sldId id="260" r:id="rId12"/>
    <p:sldId id="272" r:id="rId13"/>
    <p:sldId id="273" r:id="rId1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00FF99"/>
    <a:srgbClr val="CCFFFF"/>
    <a:srgbClr val="FFFF99"/>
    <a:srgbClr val="9966FF"/>
    <a:srgbClr val="99FF66"/>
    <a:srgbClr val="FFCC6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816" y="-72"/>
      </p:cViewPr>
      <p:guideLst>
        <p:guide orient="horz" pos="1757"/>
        <p:guide pos="364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9AA6BA3-060A-4718-8E51-AC7FB74FB0A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452400B-B23A-4AFB-9578-7732FCD607D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20D933E-889A-4BDE-943B-8204C47BBD0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BBCA55-7B56-4162-8AE4-BEBCEF6E5F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32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5D2F32A-EB3C-4786-B9B4-9CAD1AA4E2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0076907-FAED-468C-BFC1-88E486609DF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6F6063A-9B4D-49F1-AFA8-585589E15FA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34EAC54-1EC0-47C9-B31D-7D781F374DC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AC14799-CDA3-4C28-9B64-936FF23B54E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870EA94-B18F-4417-AA00-7BC7AAF8F4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99FC4AE-76F1-4C71-B200-70CDADDB78C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BDE9858-57FD-4940-AA32-1A198FD0BAF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5A8AAC4-A2BB-4498-8947-31625F4DB5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POLYGONS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 flipV="1">
            <a:off x="1598613" y="2338388"/>
            <a:ext cx="3573462" cy="3344862"/>
          </a:xfrm>
          <a:prstGeom prst="pentagon">
            <a:avLst/>
          </a:prstGeom>
          <a:solidFill>
            <a:srgbClr val="66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>
            <a:off x="4476750" y="2336800"/>
            <a:ext cx="1441450" cy="317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ZA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>
            <a:off x="5151438" y="4330700"/>
            <a:ext cx="423862" cy="12573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ZA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 flipH="1">
            <a:off x="2413000" y="5667375"/>
            <a:ext cx="993775" cy="74612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ZA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 flipH="1" flipV="1">
            <a:off x="533400" y="3632200"/>
            <a:ext cx="1101725" cy="798513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ZA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 flipV="1">
            <a:off x="2270125" y="1219200"/>
            <a:ext cx="409575" cy="11557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ZA"/>
          </a:p>
        </p:txBody>
      </p:sp>
      <p:sp>
        <p:nvSpPr>
          <p:cNvPr id="19465" name="Arc 9"/>
          <p:cNvSpPr>
            <a:spLocks/>
          </p:cNvSpPr>
          <p:nvPr/>
        </p:nvSpPr>
        <p:spPr bwMode="auto">
          <a:xfrm flipV="1">
            <a:off x="4476750" y="2319338"/>
            <a:ext cx="914400" cy="869950"/>
          </a:xfrm>
          <a:custGeom>
            <a:avLst/>
            <a:gdLst>
              <a:gd name="T0" fmla="*/ 2147483647 w 21600"/>
              <a:gd name="T1" fmla="*/ 0 h 20558"/>
              <a:gd name="T2" fmla="*/ 2147483647 w 21600"/>
              <a:gd name="T3" fmla="*/ 2147483647 h 20558"/>
              <a:gd name="T4" fmla="*/ 0 w 21600"/>
              <a:gd name="T5" fmla="*/ 2147483647 h 20558"/>
              <a:gd name="T6" fmla="*/ 0 60000 65536"/>
              <a:gd name="T7" fmla="*/ 0 60000 65536"/>
              <a:gd name="T8" fmla="*/ 0 60000 65536"/>
              <a:gd name="T9" fmla="*/ 0 w 21600"/>
              <a:gd name="T10" fmla="*/ 0 h 20558"/>
              <a:gd name="T11" fmla="*/ 21600 w 21600"/>
              <a:gd name="T12" fmla="*/ 20558 h 205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0558" fill="none" extrusionOk="0">
                <a:moveTo>
                  <a:pt x="6627" y="-1"/>
                </a:moveTo>
                <a:cubicBezTo>
                  <a:pt x="15551" y="2876"/>
                  <a:pt x="21600" y="11181"/>
                  <a:pt x="21600" y="20558"/>
                </a:cubicBezTo>
              </a:path>
              <a:path w="21600" h="20558" stroke="0" extrusionOk="0">
                <a:moveTo>
                  <a:pt x="6627" y="-1"/>
                </a:moveTo>
                <a:cubicBezTo>
                  <a:pt x="15551" y="2876"/>
                  <a:pt x="21600" y="11181"/>
                  <a:pt x="21600" y="20558"/>
                </a:cubicBezTo>
                <a:lnTo>
                  <a:pt x="0" y="20558"/>
                </a:lnTo>
                <a:lnTo>
                  <a:pt x="6627" y="-1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19466" name="Arc 10"/>
          <p:cNvSpPr>
            <a:spLocks/>
          </p:cNvSpPr>
          <p:nvPr/>
        </p:nvSpPr>
        <p:spPr bwMode="auto">
          <a:xfrm rot="16120614" flipV="1">
            <a:off x="2343944" y="1453357"/>
            <a:ext cx="869950" cy="912812"/>
          </a:xfrm>
          <a:custGeom>
            <a:avLst/>
            <a:gdLst>
              <a:gd name="T0" fmla="*/ 2147483647 w 20556"/>
              <a:gd name="T1" fmla="*/ 0 h 21584"/>
              <a:gd name="T2" fmla="*/ 2147483647 w 20556"/>
              <a:gd name="T3" fmla="*/ 2147483647 h 21584"/>
              <a:gd name="T4" fmla="*/ 0 w 20556"/>
              <a:gd name="T5" fmla="*/ 2147483647 h 21584"/>
              <a:gd name="T6" fmla="*/ 0 60000 65536"/>
              <a:gd name="T7" fmla="*/ 0 60000 65536"/>
              <a:gd name="T8" fmla="*/ 0 60000 65536"/>
              <a:gd name="T9" fmla="*/ 0 w 20556"/>
              <a:gd name="T10" fmla="*/ 0 h 21584"/>
              <a:gd name="T11" fmla="*/ 20556 w 20556"/>
              <a:gd name="T12" fmla="*/ 21584 h 215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556" h="21584" fill="none" extrusionOk="0">
                <a:moveTo>
                  <a:pt x="825" y="-1"/>
                </a:moveTo>
                <a:cubicBezTo>
                  <a:pt x="9888" y="346"/>
                  <a:pt x="17770" y="6318"/>
                  <a:pt x="20556" y="14949"/>
                </a:cubicBezTo>
              </a:path>
              <a:path w="20556" h="21584" stroke="0" extrusionOk="0">
                <a:moveTo>
                  <a:pt x="825" y="-1"/>
                </a:moveTo>
                <a:cubicBezTo>
                  <a:pt x="9888" y="346"/>
                  <a:pt x="17770" y="6318"/>
                  <a:pt x="20556" y="14949"/>
                </a:cubicBezTo>
                <a:lnTo>
                  <a:pt x="0" y="21584"/>
                </a:lnTo>
                <a:lnTo>
                  <a:pt x="825" y="-1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19467" name="Arc 11"/>
          <p:cNvSpPr>
            <a:spLocks/>
          </p:cNvSpPr>
          <p:nvPr/>
        </p:nvSpPr>
        <p:spPr bwMode="auto">
          <a:xfrm rot="11835793" flipV="1">
            <a:off x="771525" y="3343275"/>
            <a:ext cx="985838" cy="914400"/>
          </a:xfrm>
          <a:custGeom>
            <a:avLst/>
            <a:gdLst>
              <a:gd name="T0" fmla="*/ 0 w 23277"/>
              <a:gd name="T1" fmla="*/ 2147483647 h 21600"/>
              <a:gd name="T2" fmla="*/ 2147483647 w 23277"/>
              <a:gd name="T3" fmla="*/ 2147483647 h 21600"/>
              <a:gd name="T4" fmla="*/ 2147483647 w 23277"/>
              <a:gd name="T5" fmla="*/ 2147483647 h 21600"/>
              <a:gd name="T6" fmla="*/ 0 60000 65536"/>
              <a:gd name="T7" fmla="*/ 0 60000 65536"/>
              <a:gd name="T8" fmla="*/ 0 60000 65536"/>
              <a:gd name="T9" fmla="*/ 0 w 23277"/>
              <a:gd name="T10" fmla="*/ 0 h 21600"/>
              <a:gd name="T11" fmla="*/ 23277 w 2327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277" h="21600" fill="none" extrusionOk="0">
                <a:moveTo>
                  <a:pt x="0" y="192"/>
                </a:moveTo>
                <a:cubicBezTo>
                  <a:pt x="952" y="64"/>
                  <a:pt x="1912" y="-1"/>
                  <a:pt x="2874" y="-1"/>
                </a:cubicBezTo>
                <a:cubicBezTo>
                  <a:pt x="12070" y="-1"/>
                  <a:pt x="20258" y="5822"/>
                  <a:pt x="23277" y="14509"/>
                </a:cubicBezTo>
              </a:path>
              <a:path w="23277" h="21600" stroke="0" extrusionOk="0">
                <a:moveTo>
                  <a:pt x="0" y="192"/>
                </a:moveTo>
                <a:cubicBezTo>
                  <a:pt x="952" y="64"/>
                  <a:pt x="1912" y="-1"/>
                  <a:pt x="2874" y="-1"/>
                </a:cubicBezTo>
                <a:cubicBezTo>
                  <a:pt x="12070" y="-1"/>
                  <a:pt x="20258" y="5822"/>
                  <a:pt x="23277" y="14509"/>
                </a:cubicBezTo>
                <a:lnTo>
                  <a:pt x="2874" y="21600"/>
                </a:lnTo>
                <a:lnTo>
                  <a:pt x="0" y="19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19468" name="Arc 12"/>
          <p:cNvSpPr>
            <a:spLocks/>
          </p:cNvSpPr>
          <p:nvPr/>
        </p:nvSpPr>
        <p:spPr bwMode="auto">
          <a:xfrm rot="8431989" flipV="1">
            <a:off x="2262188" y="5162550"/>
            <a:ext cx="914400" cy="879475"/>
          </a:xfrm>
          <a:custGeom>
            <a:avLst/>
            <a:gdLst>
              <a:gd name="T0" fmla="*/ 2147483647 w 21600"/>
              <a:gd name="T1" fmla="*/ 0 h 20778"/>
              <a:gd name="T2" fmla="*/ 2147483647 w 21600"/>
              <a:gd name="T3" fmla="*/ 2147483647 h 20778"/>
              <a:gd name="T4" fmla="*/ 0 w 21600"/>
              <a:gd name="T5" fmla="*/ 2147483647 h 20778"/>
              <a:gd name="T6" fmla="*/ 0 60000 65536"/>
              <a:gd name="T7" fmla="*/ 0 60000 65536"/>
              <a:gd name="T8" fmla="*/ 0 60000 65536"/>
              <a:gd name="T9" fmla="*/ 0 w 21600"/>
              <a:gd name="T10" fmla="*/ 0 h 20778"/>
              <a:gd name="T11" fmla="*/ 21600 w 21600"/>
              <a:gd name="T12" fmla="*/ 20778 h 207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0778" fill="none" extrusionOk="0">
                <a:moveTo>
                  <a:pt x="5902" y="-1"/>
                </a:moveTo>
                <a:cubicBezTo>
                  <a:pt x="15190" y="2638"/>
                  <a:pt x="21600" y="11121"/>
                  <a:pt x="21600" y="20778"/>
                </a:cubicBezTo>
              </a:path>
              <a:path w="21600" h="20778" stroke="0" extrusionOk="0">
                <a:moveTo>
                  <a:pt x="5902" y="-1"/>
                </a:moveTo>
                <a:cubicBezTo>
                  <a:pt x="15190" y="2638"/>
                  <a:pt x="21600" y="11121"/>
                  <a:pt x="21600" y="20778"/>
                </a:cubicBezTo>
                <a:lnTo>
                  <a:pt x="0" y="20778"/>
                </a:lnTo>
                <a:lnTo>
                  <a:pt x="5902" y="-1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19469" name="Arc 13"/>
          <p:cNvSpPr>
            <a:spLocks/>
          </p:cNvSpPr>
          <p:nvPr/>
        </p:nvSpPr>
        <p:spPr bwMode="auto">
          <a:xfrm rot="4461098" flipV="1">
            <a:off x="4427538" y="4494212"/>
            <a:ext cx="914400" cy="955675"/>
          </a:xfrm>
          <a:custGeom>
            <a:avLst/>
            <a:gdLst>
              <a:gd name="T0" fmla="*/ 2147483647 w 21600"/>
              <a:gd name="T1" fmla="*/ 0 h 22585"/>
              <a:gd name="T2" fmla="*/ 2147483647 w 21600"/>
              <a:gd name="T3" fmla="*/ 2147483647 h 22585"/>
              <a:gd name="T4" fmla="*/ 0 w 21600"/>
              <a:gd name="T5" fmla="*/ 2147483647 h 22585"/>
              <a:gd name="T6" fmla="*/ 0 60000 65536"/>
              <a:gd name="T7" fmla="*/ 0 60000 65536"/>
              <a:gd name="T8" fmla="*/ 0 60000 65536"/>
              <a:gd name="T9" fmla="*/ 0 w 21600"/>
              <a:gd name="T10" fmla="*/ 0 h 22585"/>
              <a:gd name="T11" fmla="*/ 21600 w 21600"/>
              <a:gd name="T12" fmla="*/ 22585 h 225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2585" fill="none" extrusionOk="0">
                <a:moveTo>
                  <a:pt x="6627" y="-1"/>
                </a:moveTo>
                <a:cubicBezTo>
                  <a:pt x="15551" y="2876"/>
                  <a:pt x="21600" y="11181"/>
                  <a:pt x="21600" y="20558"/>
                </a:cubicBezTo>
                <a:cubicBezTo>
                  <a:pt x="21600" y="21234"/>
                  <a:pt x="21568" y="21911"/>
                  <a:pt x="21504" y="22584"/>
                </a:cubicBezTo>
              </a:path>
              <a:path w="21600" h="22585" stroke="0" extrusionOk="0">
                <a:moveTo>
                  <a:pt x="6627" y="-1"/>
                </a:moveTo>
                <a:cubicBezTo>
                  <a:pt x="15551" y="2876"/>
                  <a:pt x="21600" y="11181"/>
                  <a:pt x="21600" y="20558"/>
                </a:cubicBezTo>
                <a:cubicBezTo>
                  <a:pt x="21600" y="21234"/>
                  <a:pt x="21568" y="21911"/>
                  <a:pt x="21504" y="22584"/>
                </a:cubicBezTo>
                <a:lnTo>
                  <a:pt x="0" y="20558"/>
                </a:lnTo>
                <a:lnTo>
                  <a:pt x="6627" y="-1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19483" name="Text Box 27"/>
          <p:cNvSpPr txBox="1">
            <a:spLocks noChangeArrowheads="1"/>
          </p:cNvSpPr>
          <p:nvPr/>
        </p:nvSpPr>
        <p:spPr bwMode="auto">
          <a:xfrm>
            <a:off x="4641850" y="2427288"/>
            <a:ext cx="5730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000"/>
              <a:t>72°</a:t>
            </a:r>
            <a:endParaRPr lang="en-GB" sz="2000" baseline="40000"/>
          </a:p>
        </p:txBody>
      </p:sp>
      <p:sp>
        <p:nvSpPr>
          <p:cNvPr id="19485" name="Text Box 29"/>
          <p:cNvSpPr txBox="1">
            <a:spLocks noChangeArrowheads="1"/>
          </p:cNvSpPr>
          <p:nvPr/>
        </p:nvSpPr>
        <p:spPr bwMode="auto">
          <a:xfrm>
            <a:off x="3767138" y="2425700"/>
            <a:ext cx="7159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000"/>
              <a:t>108°</a:t>
            </a:r>
            <a:endParaRPr lang="en-GB" sz="2000" baseline="40000"/>
          </a:p>
        </p:txBody>
      </p:sp>
      <p:sp>
        <p:nvSpPr>
          <p:cNvPr id="34" name="Text Box 22"/>
          <p:cNvSpPr txBox="1">
            <a:spLocks noChangeArrowheads="1"/>
          </p:cNvSpPr>
          <p:nvPr/>
        </p:nvSpPr>
        <p:spPr bwMode="auto">
          <a:xfrm>
            <a:off x="4840288" y="1235075"/>
            <a:ext cx="36083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000"/>
              <a:t>Sum of exterior angles = 360°</a:t>
            </a:r>
            <a:endParaRPr lang="en-GB" sz="2000" baseline="40000"/>
          </a:p>
        </p:txBody>
      </p:sp>
      <p:sp>
        <p:nvSpPr>
          <p:cNvPr id="35" name="Text Box 23"/>
          <p:cNvSpPr txBox="1">
            <a:spLocks noChangeArrowheads="1"/>
          </p:cNvSpPr>
          <p:nvPr/>
        </p:nvSpPr>
        <p:spPr bwMode="auto">
          <a:xfrm>
            <a:off x="5368925" y="2870200"/>
            <a:ext cx="2074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000"/>
              <a:t> Exterior angle = </a:t>
            </a:r>
            <a:endParaRPr lang="en-US" sz="2000"/>
          </a:p>
        </p:txBody>
      </p:sp>
      <p:sp>
        <p:nvSpPr>
          <p:cNvPr id="36" name="Text Box 24"/>
          <p:cNvSpPr txBox="1">
            <a:spLocks noChangeArrowheads="1"/>
          </p:cNvSpPr>
          <p:nvPr/>
        </p:nvSpPr>
        <p:spPr bwMode="auto">
          <a:xfrm>
            <a:off x="7312025" y="2871788"/>
            <a:ext cx="12112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000"/>
              <a:t>360° </a:t>
            </a:r>
            <a:r>
              <a:rPr lang="en-US" sz="2000"/>
              <a:t>÷ 5 </a:t>
            </a:r>
            <a:endParaRPr lang="en-GB" sz="2000"/>
          </a:p>
        </p:txBody>
      </p:sp>
      <p:sp>
        <p:nvSpPr>
          <p:cNvPr id="37" name="Text Box 25"/>
          <p:cNvSpPr txBox="1">
            <a:spLocks noChangeArrowheads="1"/>
          </p:cNvSpPr>
          <p:nvPr/>
        </p:nvSpPr>
        <p:spPr bwMode="auto">
          <a:xfrm>
            <a:off x="7100888" y="3322638"/>
            <a:ext cx="6492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000"/>
              <a:t>= 7°</a:t>
            </a:r>
            <a:endParaRPr lang="en-GB" sz="2000" baseline="40000"/>
          </a:p>
        </p:txBody>
      </p:sp>
      <p:sp>
        <p:nvSpPr>
          <p:cNvPr id="38" name="Text Box 27"/>
          <p:cNvSpPr txBox="1">
            <a:spLocks noChangeArrowheads="1"/>
          </p:cNvSpPr>
          <p:nvPr/>
        </p:nvSpPr>
        <p:spPr bwMode="auto">
          <a:xfrm>
            <a:off x="5541963" y="4019550"/>
            <a:ext cx="19034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000"/>
              <a:t>Interior angle = </a:t>
            </a:r>
          </a:p>
        </p:txBody>
      </p:sp>
      <p:sp>
        <p:nvSpPr>
          <p:cNvPr id="39" name="Text Box 28"/>
          <p:cNvSpPr txBox="1">
            <a:spLocks noChangeArrowheads="1"/>
          </p:cNvSpPr>
          <p:nvPr/>
        </p:nvSpPr>
        <p:spPr bwMode="auto">
          <a:xfrm>
            <a:off x="7304088" y="4027488"/>
            <a:ext cx="14351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000"/>
              <a:t>180° – 72°</a:t>
            </a:r>
            <a:r>
              <a:rPr lang="en-GB" sz="2000" baseline="30000"/>
              <a:t> </a:t>
            </a:r>
            <a:endParaRPr lang="en-GB" sz="2000"/>
          </a:p>
        </p:txBody>
      </p:sp>
      <p:sp>
        <p:nvSpPr>
          <p:cNvPr id="40" name="Text Box 29"/>
          <p:cNvSpPr txBox="1">
            <a:spLocks noChangeArrowheads="1"/>
          </p:cNvSpPr>
          <p:nvPr/>
        </p:nvSpPr>
        <p:spPr bwMode="auto">
          <a:xfrm>
            <a:off x="7100888" y="4464050"/>
            <a:ext cx="9350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000"/>
              <a:t>= 108°</a:t>
            </a:r>
            <a:endParaRPr lang="en-GB" sz="2000" baseline="40000"/>
          </a:p>
        </p:txBody>
      </p:sp>
      <p:sp>
        <p:nvSpPr>
          <p:cNvPr id="11286" name="Text Box 5"/>
          <p:cNvSpPr txBox="1">
            <a:spLocks noChangeArrowheads="1"/>
          </p:cNvSpPr>
          <p:nvPr/>
        </p:nvSpPr>
        <p:spPr bwMode="auto">
          <a:xfrm>
            <a:off x="655638" y="915988"/>
            <a:ext cx="24368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000" b="1"/>
              <a:t> Regular pentagon</a:t>
            </a:r>
          </a:p>
        </p:txBody>
      </p:sp>
      <p:grpSp>
        <p:nvGrpSpPr>
          <p:cNvPr id="2" name="Group 21"/>
          <p:cNvGrpSpPr>
            <a:grpSpLocks noChangeAspect="1"/>
          </p:cNvGrpSpPr>
          <p:nvPr/>
        </p:nvGrpSpPr>
        <p:grpSpPr bwMode="auto">
          <a:xfrm>
            <a:off x="2055813" y="2051050"/>
            <a:ext cx="568325" cy="484188"/>
            <a:chOff x="813893" y="1557014"/>
            <a:chExt cx="1134577" cy="967350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1663241" y="1813918"/>
              <a:ext cx="253537" cy="25373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>
                <a:defRPr/>
              </a:pPr>
              <a:endParaRPr lang="en-GB"/>
            </a:p>
          </p:txBody>
        </p:sp>
        <p:sp>
          <p:nvSpPr>
            <p:cNvPr id="9" name="Chord 8"/>
            <p:cNvSpPr/>
            <p:nvPr/>
          </p:nvSpPr>
          <p:spPr>
            <a:xfrm>
              <a:off x="813893" y="1610933"/>
              <a:ext cx="915901" cy="913431"/>
            </a:xfrm>
            <a:prstGeom prst="chord">
              <a:avLst>
                <a:gd name="adj1" fmla="val 10733125"/>
                <a:gd name="adj2" fmla="val 82063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>
                <a:defRPr/>
              </a:pPr>
              <a:endParaRPr lang="en-GB"/>
            </a:p>
          </p:txBody>
        </p:sp>
        <p:sp>
          <p:nvSpPr>
            <p:cNvPr id="10" name="Oval 9"/>
            <p:cNvSpPr>
              <a:spLocks noChangeAspect="1"/>
            </p:cNvSpPr>
            <p:nvPr/>
          </p:nvSpPr>
          <p:spPr>
            <a:xfrm>
              <a:off x="981860" y="1759999"/>
              <a:ext cx="145784" cy="14589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>
                <a:defRPr/>
              </a:pPr>
              <a:endParaRPr lang="en-GB"/>
            </a:p>
          </p:txBody>
        </p:sp>
        <p:sp>
          <p:nvSpPr>
            <p:cNvPr id="11" name="Oval 10"/>
            <p:cNvSpPr>
              <a:spLocks noChangeAspect="1"/>
            </p:cNvSpPr>
            <p:nvPr/>
          </p:nvSpPr>
          <p:spPr>
            <a:xfrm>
              <a:off x="1241735" y="1877350"/>
              <a:ext cx="145784" cy="14272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>
                <a:defRPr/>
              </a:pPr>
              <a:endParaRPr lang="en-GB"/>
            </a:p>
          </p:txBody>
        </p:sp>
        <p:sp>
          <p:nvSpPr>
            <p:cNvPr id="12" name="Oval 11"/>
            <p:cNvSpPr>
              <a:spLocks noChangeAspect="1"/>
            </p:cNvSpPr>
            <p:nvPr/>
          </p:nvSpPr>
          <p:spPr>
            <a:xfrm>
              <a:off x="1466750" y="1759999"/>
              <a:ext cx="145784" cy="14589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>
                <a:defRPr/>
              </a:pPr>
              <a:endParaRPr lang="en-GB"/>
            </a:p>
          </p:txBody>
        </p:sp>
        <p:cxnSp>
          <p:nvCxnSpPr>
            <p:cNvPr id="15" name="Straight Connector 14"/>
            <p:cNvCxnSpPr>
              <a:stCxn id="13" idx="0"/>
            </p:cNvCxnSpPr>
            <p:nvPr/>
          </p:nvCxnSpPr>
          <p:spPr>
            <a:xfrm rot="16200000" flipV="1">
              <a:off x="1658410" y="1682316"/>
              <a:ext cx="202985" cy="60216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7"/>
            </p:cNvCxnSpPr>
            <p:nvPr/>
          </p:nvCxnSpPr>
          <p:spPr>
            <a:xfrm rot="5400000" flipH="1" flipV="1">
              <a:off x="1777240" y="1712440"/>
              <a:ext cx="241044" cy="38031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val 19"/>
            <p:cNvSpPr>
              <a:spLocks noChangeAspect="1"/>
            </p:cNvSpPr>
            <p:nvPr/>
          </p:nvSpPr>
          <p:spPr>
            <a:xfrm>
              <a:off x="1682256" y="1557014"/>
              <a:ext cx="72891" cy="7294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>
                <a:defRPr/>
              </a:pPr>
              <a:endParaRPr lang="en-GB"/>
            </a:p>
          </p:txBody>
        </p:sp>
        <p:sp>
          <p:nvSpPr>
            <p:cNvPr id="21" name="Oval 20"/>
            <p:cNvSpPr>
              <a:spLocks noChangeAspect="1"/>
            </p:cNvSpPr>
            <p:nvPr/>
          </p:nvSpPr>
          <p:spPr>
            <a:xfrm>
              <a:off x="1875577" y="1576044"/>
              <a:ext cx="72893" cy="7294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>
                <a:defRPr/>
              </a:pPr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7.40741E-7 L 0.24167 -0.00139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83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4320000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167 -0.00139 L 0.32674 0.33009 " pathEditMode="relative" rAng="0" ptsTypes="AA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53" y="16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4320000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7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2674 0.33009 L 0.11216 0.53148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729" y="10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4320000">
                                      <p:cBhvr>
                                        <p:cTn id="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8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215 0.53148 L -0.09965 0.33148 " pathEditMode="relative" rAng="0" ptsTypes="AA">
                                      <p:cBhvr>
                                        <p:cTn id="3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90" y="-1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4320000">
                                      <p:cBhvr>
                                        <p:cTn id="4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965 0.33148 L -0.01562 0.00046 " pathEditMode="relative" rAng="0" ptsTypes="AA">
                                      <p:cBhvr>
                                        <p:cTn id="5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01" y="-16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5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4320000">
                                      <p:cBhvr>
                                        <p:cTn id="5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nimBg="1"/>
      <p:bldP spid="19461" grpId="0" animBg="1"/>
      <p:bldP spid="19462" grpId="0" animBg="1"/>
      <p:bldP spid="19463" grpId="0" animBg="1"/>
      <p:bldP spid="19464" grpId="0" animBg="1"/>
      <p:bldP spid="19465" grpId="0" animBg="1"/>
      <p:bldP spid="19466" grpId="0" animBg="1"/>
      <p:bldP spid="19467" grpId="0" animBg="1"/>
      <p:bldP spid="19468" grpId="0" animBg="1"/>
      <p:bldP spid="19469" grpId="0" animBg="1"/>
      <p:bldP spid="19483" grpId="0"/>
      <p:bldP spid="19485" grpId="0"/>
      <p:bldP spid="34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4"/>
          <p:cNvSpPr>
            <a:spLocks noChangeArrowheads="1"/>
          </p:cNvSpPr>
          <p:nvPr/>
        </p:nvSpPr>
        <p:spPr bwMode="auto">
          <a:xfrm>
            <a:off x="1806575" y="2613025"/>
            <a:ext cx="2895600" cy="2895600"/>
          </a:xfrm>
          <a:prstGeom prst="octagon">
            <a:avLst>
              <a:gd name="adj" fmla="val 29287"/>
            </a:avLst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V="1">
            <a:off x="3876675" y="2573338"/>
            <a:ext cx="1266825" cy="39687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ZA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4041775" y="2794000"/>
            <a:ext cx="1457325" cy="14986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ZA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4702175" y="4159250"/>
            <a:ext cx="9525" cy="169545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ZA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 flipH="1">
            <a:off x="3098800" y="5133975"/>
            <a:ext cx="1138238" cy="110172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ZA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 flipH="1">
            <a:off x="1590675" y="5503863"/>
            <a:ext cx="1939925" cy="14287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ZA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 flipH="1" flipV="1">
            <a:off x="1009650" y="3854450"/>
            <a:ext cx="1417638" cy="142557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ZA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 flipH="1" flipV="1">
            <a:off x="1774825" y="2362200"/>
            <a:ext cx="41275" cy="1871663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ZA"/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 flipV="1">
            <a:off x="2152650" y="1860550"/>
            <a:ext cx="1276350" cy="125412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ZA"/>
          </a:p>
        </p:txBody>
      </p:sp>
      <p:sp>
        <p:nvSpPr>
          <p:cNvPr id="10256" name="Arc 16"/>
          <p:cNvSpPr>
            <a:spLocks/>
          </p:cNvSpPr>
          <p:nvPr/>
        </p:nvSpPr>
        <p:spPr bwMode="auto">
          <a:xfrm flipV="1">
            <a:off x="3892550" y="2617788"/>
            <a:ext cx="731838" cy="488950"/>
          </a:xfrm>
          <a:custGeom>
            <a:avLst/>
            <a:gdLst>
              <a:gd name="T0" fmla="*/ 2147483647 w 21600"/>
              <a:gd name="T1" fmla="*/ 0 h 15405"/>
              <a:gd name="T2" fmla="*/ 2147483647 w 21600"/>
              <a:gd name="T3" fmla="*/ 2147483647 h 15405"/>
              <a:gd name="T4" fmla="*/ 0 w 21600"/>
              <a:gd name="T5" fmla="*/ 2147483647 h 15405"/>
              <a:gd name="T6" fmla="*/ 0 60000 65536"/>
              <a:gd name="T7" fmla="*/ 0 60000 65536"/>
              <a:gd name="T8" fmla="*/ 0 60000 65536"/>
              <a:gd name="T9" fmla="*/ 0 w 21600"/>
              <a:gd name="T10" fmla="*/ 0 h 15405"/>
              <a:gd name="T11" fmla="*/ 21600 w 21600"/>
              <a:gd name="T12" fmla="*/ 15405 h 154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5405" fill="none" extrusionOk="0">
                <a:moveTo>
                  <a:pt x="15140" y="0"/>
                </a:moveTo>
                <a:cubicBezTo>
                  <a:pt x="19272" y="4061"/>
                  <a:pt x="21600" y="9611"/>
                  <a:pt x="21600" y="15405"/>
                </a:cubicBezTo>
              </a:path>
              <a:path w="21600" h="15405" stroke="0" extrusionOk="0">
                <a:moveTo>
                  <a:pt x="15140" y="0"/>
                </a:moveTo>
                <a:cubicBezTo>
                  <a:pt x="19272" y="4061"/>
                  <a:pt x="21600" y="9611"/>
                  <a:pt x="21600" y="15405"/>
                </a:cubicBezTo>
                <a:lnTo>
                  <a:pt x="0" y="15405"/>
                </a:lnTo>
                <a:lnTo>
                  <a:pt x="15140" y="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10257" name="Arc 17"/>
          <p:cNvSpPr>
            <a:spLocks/>
          </p:cNvSpPr>
          <p:nvPr/>
        </p:nvSpPr>
        <p:spPr bwMode="auto">
          <a:xfrm flipH="1">
            <a:off x="1906588" y="5019675"/>
            <a:ext cx="731837" cy="488950"/>
          </a:xfrm>
          <a:custGeom>
            <a:avLst/>
            <a:gdLst>
              <a:gd name="T0" fmla="*/ 2147483647 w 21600"/>
              <a:gd name="T1" fmla="*/ 0 h 15405"/>
              <a:gd name="T2" fmla="*/ 2147483647 w 21600"/>
              <a:gd name="T3" fmla="*/ 2147483647 h 15405"/>
              <a:gd name="T4" fmla="*/ 0 w 21600"/>
              <a:gd name="T5" fmla="*/ 2147483647 h 15405"/>
              <a:gd name="T6" fmla="*/ 0 60000 65536"/>
              <a:gd name="T7" fmla="*/ 0 60000 65536"/>
              <a:gd name="T8" fmla="*/ 0 60000 65536"/>
              <a:gd name="T9" fmla="*/ 0 w 21600"/>
              <a:gd name="T10" fmla="*/ 0 h 15405"/>
              <a:gd name="T11" fmla="*/ 21600 w 21600"/>
              <a:gd name="T12" fmla="*/ 15405 h 154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5405" fill="none" extrusionOk="0">
                <a:moveTo>
                  <a:pt x="15140" y="0"/>
                </a:moveTo>
                <a:cubicBezTo>
                  <a:pt x="19272" y="4061"/>
                  <a:pt x="21600" y="9611"/>
                  <a:pt x="21600" y="15405"/>
                </a:cubicBezTo>
              </a:path>
              <a:path w="21600" h="15405" stroke="0" extrusionOk="0">
                <a:moveTo>
                  <a:pt x="15140" y="0"/>
                </a:moveTo>
                <a:cubicBezTo>
                  <a:pt x="19272" y="4061"/>
                  <a:pt x="21600" y="9611"/>
                  <a:pt x="21600" y="15405"/>
                </a:cubicBezTo>
                <a:lnTo>
                  <a:pt x="0" y="15405"/>
                </a:lnTo>
                <a:lnTo>
                  <a:pt x="15140" y="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10258" name="Arc 18"/>
          <p:cNvSpPr>
            <a:spLocks/>
          </p:cNvSpPr>
          <p:nvPr/>
        </p:nvSpPr>
        <p:spPr bwMode="auto">
          <a:xfrm rot="5400000">
            <a:off x="4590256" y="3579019"/>
            <a:ext cx="731838" cy="488950"/>
          </a:xfrm>
          <a:custGeom>
            <a:avLst/>
            <a:gdLst>
              <a:gd name="T0" fmla="*/ 2147483647 w 21600"/>
              <a:gd name="T1" fmla="*/ 0 h 15405"/>
              <a:gd name="T2" fmla="*/ 2147483647 w 21600"/>
              <a:gd name="T3" fmla="*/ 2147483647 h 15405"/>
              <a:gd name="T4" fmla="*/ 0 w 21600"/>
              <a:gd name="T5" fmla="*/ 2147483647 h 15405"/>
              <a:gd name="T6" fmla="*/ 0 60000 65536"/>
              <a:gd name="T7" fmla="*/ 0 60000 65536"/>
              <a:gd name="T8" fmla="*/ 0 60000 65536"/>
              <a:gd name="T9" fmla="*/ 0 w 21600"/>
              <a:gd name="T10" fmla="*/ 0 h 15405"/>
              <a:gd name="T11" fmla="*/ 21600 w 21600"/>
              <a:gd name="T12" fmla="*/ 15405 h 154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5405" fill="none" extrusionOk="0">
                <a:moveTo>
                  <a:pt x="15140" y="0"/>
                </a:moveTo>
                <a:cubicBezTo>
                  <a:pt x="19272" y="4061"/>
                  <a:pt x="21600" y="9611"/>
                  <a:pt x="21600" y="15405"/>
                </a:cubicBezTo>
              </a:path>
              <a:path w="21600" h="15405" stroke="0" extrusionOk="0">
                <a:moveTo>
                  <a:pt x="15140" y="0"/>
                </a:moveTo>
                <a:cubicBezTo>
                  <a:pt x="19272" y="4061"/>
                  <a:pt x="21600" y="9611"/>
                  <a:pt x="21600" y="15405"/>
                </a:cubicBezTo>
                <a:lnTo>
                  <a:pt x="0" y="15405"/>
                </a:lnTo>
                <a:lnTo>
                  <a:pt x="15140" y="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10259" name="Arc 19"/>
          <p:cNvSpPr>
            <a:spLocks/>
          </p:cNvSpPr>
          <p:nvPr/>
        </p:nvSpPr>
        <p:spPr bwMode="auto">
          <a:xfrm rot="-5400000">
            <a:off x="1183481" y="3985419"/>
            <a:ext cx="731838" cy="488950"/>
          </a:xfrm>
          <a:custGeom>
            <a:avLst/>
            <a:gdLst>
              <a:gd name="T0" fmla="*/ 2147483647 w 21600"/>
              <a:gd name="T1" fmla="*/ 0 h 15405"/>
              <a:gd name="T2" fmla="*/ 2147483647 w 21600"/>
              <a:gd name="T3" fmla="*/ 2147483647 h 15405"/>
              <a:gd name="T4" fmla="*/ 0 w 21600"/>
              <a:gd name="T5" fmla="*/ 2147483647 h 15405"/>
              <a:gd name="T6" fmla="*/ 0 60000 65536"/>
              <a:gd name="T7" fmla="*/ 0 60000 65536"/>
              <a:gd name="T8" fmla="*/ 0 60000 65536"/>
              <a:gd name="T9" fmla="*/ 0 w 21600"/>
              <a:gd name="T10" fmla="*/ 0 h 15405"/>
              <a:gd name="T11" fmla="*/ 21600 w 21600"/>
              <a:gd name="T12" fmla="*/ 15405 h 154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5405" fill="none" extrusionOk="0">
                <a:moveTo>
                  <a:pt x="15140" y="0"/>
                </a:moveTo>
                <a:cubicBezTo>
                  <a:pt x="19272" y="4061"/>
                  <a:pt x="21600" y="9611"/>
                  <a:pt x="21600" y="15405"/>
                </a:cubicBezTo>
              </a:path>
              <a:path w="21600" h="15405" stroke="0" extrusionOk="0">
                <a:moveTo>
                  <a:pt x="15140" y="0"/>
                </a:moveTo>
                <a:cubicBezTo>
                  <a:pt x="19272" y="4061"/>
                  <a:pt x="21600" y="9611"/>
                  <a:pt x="21600" y="15405"/>
                </a:cubicBezTo>
                <a:lnTo>
                  <a:pt x="0" y="15405"/>
                </a:lnTo>
                <a:lnTo>
                  <a:pt x="15140" y="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10260" name="Arc 20"/>
          <p:cNvSpPr>
            <a:spLocks/>
          </p:cNvSpPr>
          <p:nvPr/>
        </p:nvSpPr>
        <p:spPr bwMode="auto">
          <a:xfrm>
            <a:off x="2724150" y="2111375"/>
            <a:ext cx="690563" cy="488950"/>
          </a:xfrm>
          <a:custGeom>
            <a:avLst/>
            <a:gdLst>
              <a:gd name="T0" fmla="*/ 2147483647 w 21600"/>
              <a:gd name="T1" fmla="*/ 0 h 15405"/>
              <a:gd name="T2" fmla="*/ 2147483647 w 21600"/>
              <a:gd name="T3" fmla="*/ 2147483647 h 15405"/>
              <a:gd name="T4" fmla="*/ 0 w 21600"/>
              <a:gd name="T5" fmla="*/ 2147483647 h 15405"/>
              <a:gd name="T6" fmla="*/ 0 60000 65536"/>
              <a:gd name="T7" fmla="*/ 0 60000 65536"/>
              <a:gd name="T8" fmla="*/ 0 60000 65536"/>
              <a:gd name="T9" fmla="*/ 0 w 21600"/>
              <a:gd name="T10" fmla="*/ 0 h 15405"/>
              <a:gd name="T11" fmla="*/ 21600 w 21600"/>
              <a:gd name="T12" fmla="*/ 15405 h 154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5405" fill="none" extrusionOk="0">
                <a:moveTo>
                  <a:pt x="15140" y="0"/>
                </a:moveTo>
                <a:cubicBezTo>
                  <a:pt x="19272" y="4061"/>
                  <a:pt x="21600" y="9611"/>
                  <a:pt x="21600" y="15405"/>
                </a:cubicBezTo>
              </a:path>
              <a:path w="21600" h="15405" stroke="0" extrusionOk="0">
                <a:moveTo>
                  <a:pt x="15140" y="0"/>
                </a:moveTo>
                <a:cubicBezTo>
                  <a:pt x="19272" y="4061"/>
                  <a:pt x="21600" y="9611"/>
                  <a:pt x="21600" y="15405"/>
                </a:cubicBezTo>
                <a:lnTo>
                  <a:pt x="0" y="15405"/>
                </a:lnTo>
                <a:lnTo>
                  <a:pt x="15140" y="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10261" name="Arc 21"/>
          <p:cNvSpPr>
            <a:spLocks/>
          </p:cNvSpPr>
          <p:nvPr/>
        </p:nvSpPr>
        <p:spPr bwMode="auto">
          <a:xfrm rot="5400000" flipH="1">
            <a:off x="1685131" y="2813844"/>
            <a:ext cx="731838" cy="488950"/>
          </a:xfrm>
          <a:custGeom>
            <a:avLst/>
            <a:gdLst>
              <a:gd name="T0" fmla="*/ 2147483647 w 21600"/>
              <a:gd name="T1" fmla="*/ 0 h 15405"/>
              <a:gd name="T2" fmla="*/ 2147483647 w 21600"/>
              <a:gd name="T3" fmla="*/ 2147483647 h 15405"/>
              <a:gd name="T4" fmla="*/ 0 w 21600"/>
              <a:gd name="T5" fmla="*/ 2147483647 h 15405"/>
              <a:gd name="T6" fmla="*/ 0 60000 65536"/>
              <a:gd name="T7" fmla="*/ 0 60000 65536"/>
              <a:gd name="T8" fmla="*/ 0 60000 65536"/>
              <a:gd name="T9" fmla="*/ 0 w 21600"/>
              <a:gd name="T10" fmla="*/ 0 h 15405"/>
              <a:gd name="T11" fmla="*/ 21600 w 21600"/>
              <a:gd name="T12" fmla="*/ 15405 h 154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5405" fill="none" extrusionOk="0">
                <a:moveTo>
                  <a:pt x="15140" y="0"/>
                </a:moveTo>
                <a:cubicBezTo>
                  <a:pt x="19272" y="4061"/>
                  <a:pt x="21600" y="9611"/>
                  <a:pt x="21600" y="15405"/>
                </a:cubicBezTo>
              </a:path>
              <a:path w="21600" h="15405" stroke="0" extrusionOk="0">
                <a:moveTo>
                  <a:pt x="15140" y="0"/>
                </a:moveTo>
                <a:cubicBezTo>
                  <a:pt x="19272" y="4061"/>
                  <a:pt x="21600" y="9611"/>
                  <a:pt x="21600" y="15405"/>
                </a:cubicBezTo>
                <a:lnTo>
                  <a:pt x="0" y="15405"/>
                </a:lnTo>
                <a:lnTo>
                  <a:pt x="15140" y="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10262" name="Arc 22"/>
          <p:cNvSpPr>
            <a:spLocks/>
          </p:cNvSpPr>
          <p:nvPr/>
        </p:nvSpPr>
        <p:spPr bwMode="auto">
          <a:xfrm rot="10800000">
            <a:off x="3087688" y="5511800"/>
            <a:ext cx="731837" cy="488950"/>
          </a:xfrm>
          <a:custGeom>
            <a:avLst/>
            <a:gdLst>
              <a:gd name="T0" fmla="*/ 2147483647 w 21600"/>
              <a:gd name="T1" fmla="*/ 0 h 15405"/>
              <a:gd name="T2" fmla="*/ 2147483647 w 21600"/>
              <a:gd name="T3" fmla="*/ 2147483647 h 15405"/>
              <a:gd name="T4" fmla="*/ 0 w 21600"/>
              <a:gd name="T5" fmla="*/ 2147483647 h 15405"/>
              <a:gd name="T6" fmla="*/ 0 60000 65536"/>
              <a:gd name="T7" fmla="*/ 0 60000 65536"/>
              <a:gd name="T8" fmla="*/ 0 60000 65536"/>
              <a:gd name="T9" fmla="*/ 0 w 21600"/>
              <a:gd name="T10" fmla="*/ 0 h 15405"/>
              <a:gd name="T11" fmla="*/ 21600 w 21600"/>
              <a:gd name="T12" fmla="*/ 15405 h 154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5405" fill="none" extrusionOk="0">
                <a:moveTo>
                  <a:pt x="15140" y="0"/>
                </a:moveTo>
                <a:cubicBezTo>
                  <a:pt x="19272" y="4061"/>
                  <a:pt x="21600" y="9611"/>
                  <a:pt x="21600" y="15405"/>
                </a:cubicBezTo>
              </a:path>
              <a:path w="21600" h="15405" stroke="0" extrusionOk="0">
                <a:moveTo>
                  <a:pt x="15140" y="0"/>
                </a:moveTo>
                <a:cubicBezTo>
                  <a:pt x="19272" y="4061"/>
                  <a:pt x="21600" y="9611"/>
                  <a:pt x="21600" y="15405"/>
                </a:cubicBezTo>
                <a:lnTo>
                  <a:pt x="0" y="15405"/>
                </a:lnTo>
                <a:lnTo>
                  <a:pt x="15140" y="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10263" name="Arc 23"/>
          <p:cNvSpPr>
            <a:spLocks/>
          </p:cNvSpPr>
          <p:nvPr/>
        </p:nvSpPr>
        <p:spPr bwMode="auto">
          <a:xfrm rot="16200000" flipH="1">
            <a:off x="4090194" y="4810919"/>
            <a:ext cx="731838" cy="488950"/>
          </a:xfrm>
          <a:custGeom>
            <a:avLst/>
            <a:gdLst>
              <a:gd name="T0" fmla="*/ 2147483647 w 21600"/>
              <a:gd name="T1" fmla="*/ 0 h 15405"/>
              <a:gd name="T2" fmla="*/ 2147483647 w 21600"/>
              <a:gd name="T3" fmla="*/ 2147483647 h 15405"/>
              <a:gd name="T4" fmla="*/ 0 w 21600"/>
              <a:gd name="T5" fmla="*/ 2147483647 h 15405"/>
              <a:gd name="T6" fmla="*/ 0 60000 65536"/>
              <a:gd name="T7" fmla="*/ 0 60000 65536"/>
              <a:gd name="T8" fmla="*/ 0 60000 65536"/>
              <a:gd name="T9" fmla="*/ 0 w 21600"/>
              <a:gd name="T10" fmla="*/ 0 h 15405"/>
              <a:gd name="T11" fmla="*/ 21600 w 21600"/>
              <a:gd name="T12" fmla="*/ 15405 h 154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5405" fill="none" extrusionOk="0">
                <a:moveTo>
                  <a:pt x="15140" y="0"/>
                </a:moveTo>
                <a:cubicBezTo>
                  <a:pt x="19272" y="4061"/>
                  <a:pt x="21600" y="9611"/>
                  <a:pt x="21600" y="15405"/>
                </a:cubicBezTo>
              </a:path>
              <a:path w="21600" h="15405" stroke="0" extrusionOk="0">
                <a:moveTo>
                  <a:pt x="15140" y="0"/>
                </a:moveTo>
                <a:cubicBezTo>
                  <a:pt x="19272" y="4061"/>
                  <a:pt x="21600" y="9611"/>
                  <a:pt x="21600" y="15405"/>
                </a:cubicBezTo>
                <a:lnTo>
                  <a:pt x="0" y="15405"/>
                </a:lnTo>
                <a:lnTo>
                  <a:pt x="15140" y="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10271" name="Text Box 31"/>
          <p:cNvSpPr txBox="1">
            <a:spLocks noChangeArrowheads="1"/>
          </p:cNvSpPr>
          <p:nvPr/>
        </p:nvSpPr>
        <p:spPr bwMode="auto">
          <a:xfrm>
            <a:off x="4097338" y="2614613"/>
            <a:ext cx="5730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000"/>
              <a:t>45°</a:t>
            </a:r>
            <a:endParaRPr lang="en-GB" sz="2000" baseline="40000"/>
          </a:p>
        </p:txBody>
      </p:sp>
      <p:sp>
        <p:nvSpPr>
          <p:cNvPr id="10272" name="Text Box 32"/>
          <p:cNvSpPr txBox="1">
            <a:spLocks noChangeArrowheads="1"/>
          </p:cNvSpPr>
          <p:nvPr/>
        </p:nvSpPr>
        <p:spPr bwMode="auto">
          <a:xfrm>
            <a:off x="3292475" y="2625725"/>
            <a:ext cx="715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000"/>
              <a:t>135°</a:t>
            </a:r>
            <a:endParaRPr lang="en-GB" sz="2000" baseline="40000"/>
          </a:p>
        </p:txBody>
      </p:sp>
      <p:sp>
        <p:nvSpPr>
          <p:cNvPr id="31" name="Text Box 22"/>
          <p:cNvSpPr txBox="1">
            <a:spLocks noChangeArrowheads="1"/>
          </p:cNvSpPr>
          <p:nvPr/>
        </p:nvSpPr>
        <p:spPr bwMode="auto">
          <a:xfrm>
            <a:off x="4840288" y="1235075"/>
            <a:ext cx="36083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000"/>
              <a:t>Sum of exterior angles = 360°</a:t>
            </a:r>
            <a:endParaRPr lang="en-GB" sz="2000" baseline="40000"/>
          </a:p>
        </p:txBody>
      </p:sp>
      <p:sp>
        <p:nvSpPr>
          <p:cNvPr id="32" name="Text Box 23"/>
          <p:cNvSpPr txBox="1">
            <a:spLocks noChangeArrowheads="1"/>
          </p:cNvSpPr>
          <p:nvPr/>
        </p:nvSpPr>
        <p:spPr bwMode="auto">
          <a:xfrm>
            <a:off x="5368925" y="2870200"/>
            <a:ext cx="2074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000"/>
              <a:t> Exterior angle = </a:t>
            </a:r>
            <a:endParaRPr lang="en-US" sz="2000"/>
          </a:p>
        </p:txBody>
      </p:sp>
      <p:sp>
        <p:nvSpPr>
          <p:cNvPr id="33" name="Text Box 24"/>
          <p:cNvSpPr txBox="1">
            <a:spLocks noChangeArrowheads="1"/>
          </p:cNvSpPr>
          <p:nvPr/>
        </p:nvSpPr>
        <p:spPr bwMode="auto">
          <a:xfrm>
            <a:off x="7312025" y="2871788"/>
            <a:ext cx="12112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000"/>
              <a:t>360° </a:t>
            </a:r>
            <a:r>
              <a:rPr lang="en-US" sz="2000"/>
              <a:t>÷ 8 </a:t>
            </a:r>
            <a:endParaRPr lang="en-GB" sz="2000"/>
          </a:p>
        </p:txBody>
      </p:sp>
      <p:sp>
        <p:nvSpPr>
          <p:cNvPr id="34" name="Text Box 25"/>
          <p:cNvSpPr txBox="1">
            <a:spLocks noChangeArrowheads="1"/>
          </p:cNvSpPr>
          <p:nvPr/>
        </p:nvSpPr>
        <p:spPr bwMode="auto">
          <a:xfrm>
            <a:off x="7100888" y="3322638"/>
            <a:ext cx="7921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000"/>
              <a:t>= 45°</a:t>
            </a:r>
            <a:endParaRPr lang="en-GB" sz="2000" baseline="40000"/>
          </a:p>
        </p:txBody>
      </p:sp>
      <p:sp>
        <p:nvSpPr>
          <p:cNvPr id="35" name="Text Box 27"/>
          <p:cNvSpPr txBox="1">
            <a:spLocks noChangeArrowheads="1"/>
          </p:cNvSpPr>
          <p:nvPr/>
        </p:nvSpPr>
        <p:spPr bwMode="auto">
          <a:xfrm>
            <a:off x="5541963" y="4019550"/>
            <a:ext cx="19034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000"/>
              <a:t>Interior angle = </a:t>
            </a:r>
          </a:p>
        </p:txBody>
      </p:sp>
      <p:sp>
        <p:nvSpPr>
          <p:cNvPr id="36" name="Text Box 28"/>
          <p:cNvSpPr txBox="1">
            <a:spLocks noChangeArrowheads="1"/>
          </p:cNvSpPr>
          <p:nvPr/>
        </p:nvSpPr>
        <p:spPr bwMode="auto">
          <a:xfrm>
            <a:off x="7304088" y="4027488"/>
            <a:ext cx="14351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000"/>
              <a:t>180° – 45°</a:t>
            </a:r>
            <a:r>
              <a:rPr lang="en-GB" sz="2000" baseline="30000"/>
              <a:t> </a:t>
            </a:r>
            <a:endParaRPr lang="en-GB" sz="2000"/>
          </a:p>
        </p:txBody>
      </p:sp>
      <p:sp>
        <p:nvSpPr>
          <p:cNvPr id="37" name="Text Box 29"/>
          <p:cNvSpPr txBox="1">
            <a:spLocks noChangeArrowheads="1"/>
          </p:cNvSpPr>
          <p:nvPr/>
        </p:nvSpPr>
        <p:spPr bwMode="auto">
          <a:xfrm>
            <a:off x="7100888" y="4464050"/>
            <a:ext cx="9350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000"/>
              <a:t>= 135°</a:t>
            </a:r>
            <a:endParaRPr lang="en-GB" sz="2000" baseline="40000"/>
          </a:p>
        </p:txBody>
      </p:sp>
      <p:sp>
        <p:nvSpPr>
          <p:cNvPr id="12316" name="Text Box 5"/>
          <p:cNvSpPr txBox="1">
            <a:spLocks noChangeArrowheads="1"/>
          </p:cNvSpPr>
          <p:nvPr/>
        </p:nvSpPr>
        <p:spPr bwMode="auto">
          <a:xfrm>
            <a:off x="655638" y="915988"/>
            <a:ext cx="2365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000" b="1"/>
              <a:t> Regular octagon</a:t>
            </a:r>
          </a:p>
        </p:txBody>
      </p:sp>
      <p:grpSp>
        <p:nvGrpSpPr>
          <p:cNvPr id="2" name="Group 21"/>
          <p:cNvGrpSpPr>
            <a:grpSpLocks noChangeAspect="1"/>
          </p:cNvGrpSpPr>
          <p:nvPr/>
        </p:nvGrpSpPr>
        <p:grpSpPr bwMode="auto">
          <a:xfrm>
            <a:off x="2370138" y="2336800"/>
            <a:ext cx="568325" cy="484188"/>
            <a:chOff x="813893" y="1557014"/>
            <a:chExt cx="1134577" cy="967350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1663241" y="1813918"/>
              <a:ext cx="253537" cy="25373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>
                <a:defRPr/>
              </a:pPr>
              <a:endParaRPr lang="en-GB"/>
            </a:p>
          </p:txBody>
        </p:sp>
        <p:sp>
          <p:nvSpPr>
            <p:cNvPr id="9" name="Chord 8"/>
            <p:cNvSpPr/>
            <p:nvPr/>
          </p:nvSpPr>
          <p:spPr>
            <a:xfrm>
              <a:off x="813893" y="1610933"/>
              <a:ext cx="915901" cy="913431"/>
            </a:xfrm>
            <a:prstGeom prst="chord">
              <a:avLst>
                <a:gd name="adj1" fmla="val 10733125"/>
                <a:gd name="adj2" fmla="val 82063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>
                <a:defRPr/>
              </a:pPr>
              <a:endParaRPr lang="en-GB"/>
            </a:p>
          </p:txBody>
        </p:sp>
        <p:sp>
          <p:nvSpPr>
            <p:cNvPr id="10" name="Oval 9"/>
            <p:cNvSpPr>
              <a:spLocks noChangeAspect="1"/>
            </p:cNvSpPr>
            <p:nvPr/>
          </p:nvSpPr>
          <p:spPr>
            <a:xfrm>
              <a:off x="981860" y="1759999"/>
              <a:ext cx="145784" cy="14589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>
                <a:defRPr/>
              </a:pPr>
              <a:endParaRPr lang="en-GB"/>
            </a:p>
          </p:txBody>
        </p:sp>
        <p:sp>
          <p:nvSpPr>
            <p:cNvPr id="11" name="Oval 10"/>
            <p:cNvSpPr>
              <a:spLocks noChangeAspect="1"/>
            </p:cNvSpPr>
            <p:nvPr/>
          </p:nvSpPr>
          <p:spPr>
            <a:xfrm>
              <a:off x="1241735" y="1877350"/>
              <a:ext cx="145784" cy="14272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>
                <a:defRPr/>
              </a:pPr>
              <a:endParaRPr lang="en-GB"/>
            </a:p>
          </p:txBody>
        </p:sp>
        <p:sp>
          <p:nvSpPr>
            <p:cNvPr id="12" name="Oval 11"/>
            <p:cNvSpPr>
              <a:spLocks noChangeAspect="1"/>
            </p:cNvSpPr>
            <p:nvPr/>
          </p:nvSpPr>
          <p:spPr>
            <a:xfrm>
              <a:off x="1466750" y="1759999"/>
              <a:ext cx="145784" cy="14589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>
                <a:defRPr/>
              </a:pPr>
              <a:endParaRPr lang="en-GB"/>
            </a:p>
          </p:txBody>
        </p:sp>
        <p:cxnSp>
          <p:nvCxnSpPr>
            <p:cNvPr id="15" name="Straight Connector 14"/>
            <p:cNvCxnSpPr>
              <a:stCxn id="13" idx="0"/>
            </p:cNvCxnSpPr>
            <p:nvPr/>
          </p:nvCxnSpPr>
          <p:spPr>
            <a:xfrm rot="16200000" flipV="1">
              <a:off x="1658410" y="1682316"/>
              <a:ext cx="202985" cy="60216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7"/>
            </p:cNvCxnSpPr>
            <p:nvPr/>
          </p:nvCxnSpPr>
          <p:spPr>
            <a:xfrm rot="5400000" flipH="1" flipV="1">
              <a:off x="1777240" y="1712440"/>
              <a:ext cx="241044" cy="38031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val 19"/>
            <p:cNvSpPr>
              <a:spLocks noChangeAspect="1"/>
            </p:cNvSpPr>
            <p:nvPr/>
          </p:nvSpPr>
          <p:spPr>
            <a:xfrm>
              <a:off x="1682256" y="1557014"/>
              <a:ext cx="72891" cy="7294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>
                <a:defRPr/>
              </a:pPr>
              <a:endParaRPr lang="en-GB"/>
            </a:p>
          </p:txBody>
        </p:sp>
        <p:sp>
          <p:nvSpPr>
            <p:cNvPr id="21" name="Oval 20"/>
            <p:cNvSpPr>
              <a:spLocks noChangeAspect="1"/>
            </p:cNvSpPr>
            <p:nvPr/>
          </p:nvSpPr>
          <p:spPr>
            <a:xfrm>
              <a:off x="1875577" y="1576044"/>
              <a:ext cx="72893" cy="7294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>
                <a:defRPr/>
              </a:pPr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07407E-6 L 0.1375 4.07407E-6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7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75 4.07407E-6 L 0.23541 0.12777 " pathEditMode="relative" rAng="0" ptsTypes="AA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96" y="63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7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541 0.12777 L 0.2375 0.32083 " pathEditMode="relative" rAng="0" ptsTypes="AA"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9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8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75 0.32083 L 0.13472 0.45416 " pathEditMode="relative" rAng="0" ptsTypes="AA">
                                      <p:cBhvr>
                                        <p:cTn id="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39" y="6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4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9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472 0.45417 L -0.0059 0.45556 " pathEditMode="relative" rAng="0" ptsTypes="AA">
                                      <p:cBhvr>
                                        <p:cTn id="5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31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5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0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9 0.45555 L -0.11007 0.31342 " pathEditMode="relative" rAng="0" ptsTypes="AA">
                                      <p:cBhvr>
                                        <p:cTn id="6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08" y="-7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6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1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007 0.31343 L -0.11007 0.12732 " pathEditMode="relative" rAng="0" ptsTypes="AA">
                                      <p:cBhvr>
                                        <p:cTn id="7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7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7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82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007 0.12731 L -0.01146 -0.00139 " pathEditMode="relative" rAng="0" ptsTypes="AA">
                                      <p:cBhvr>
                                        <p:cTn id="8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31" y="-64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8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8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nimBg="1"/>
      <p:bldP spid="10247" grpId="0" animBg="1"/>
      <p:bldP spid="10248" grpId="0" animBg="1"/>
      <p:bldP spid="10250" grpId="0" animBg="1"/>
      <p:bldP spid="10251" grpId="0" animBg="1"/>
      <p:bldP spid="10252" grpId="0" animBg="1"/>
      <p:bldP spid="10253" grpId="0" animBg="1"/>
      <p:bldP spid="10254" grpId="0" animBg="1"/>
      <p:bldP spid="10256" grpId="0" animBg="1"/>
      <p:bldP spid="10257" grpId="0" animBg="1"/>
      <p:bldP spid="10258" grpId="0" animBg="1"/>
      <p:bldP spid="10259" grpId="0" animBg="1"/>
      <p:bldP spid="10260" grpId="0" animBg="1"/>
      <p:bldP spid="10261" grpId="0" animBg="1"/>
      <p:bldP spid="10262" grpId="0" animBg="1"/>
      <p:bldP spid="10263" grpId="0" animBg="1"/>
      <p:bldP spid="10271" grpId="0"/>
      <p:bldP spid="10272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850900" y="927100"/>
            <a:ext cx="4127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/>
              <a:t>In a regular </a:t>
            </a:r>
            <a:r>
              <a:rPr lang="en-GB" sz="2000" i="1">
                <a:latin typeface="Times New Roman" charset="0"/>
                <a:cs typeface="Times New Roman" charset="0"/>
              </a:rPr>
              <a:t>n</a:t>
            </a:r>
            <a:r>
              <a:rPr lang="en-GB" sz="2000"/>
              <a:t>-sided polygon:</a:t>
            </a:r>
            <a:endParaRPr lang="en-US" sz="2000"/>
          </a:p>
        </p:txBody>
      </p:sp>
      <p:grpSp>
        <p:nvGrpSpPr>
          <p:cNvPr id="13315" name="Group 8"/>
          <p:cNvGrpSpPr>
            <a:grpSpLocks/>
          </p:cNvGrpSpPr>
          <p:nvPr/>
        </p:nvGrpSpPr>
        <p:grpSpPr bwMode="auto">
          <a:xfrm>
            <a:off x="977900" y="1477963"/>
            <a:ext cx="3187700" cy="801687"/>
            <a:chOff x="688" y="1707"/>
            <a:chExt cx="2008" cy="505"/>
          </a:xfrm>
        </p:grpSpPr>
        <p:sp>
          <p:nvSpPr>
            <p:cNvPr id="41989" name="Text Box 5"/>
            <p:cNvSpPr txBox="1">
              <a:spLocks noChangeArrowheads="1"/>
            </p:cNvSpPr>
            <p:nvPr/>
          </p:nvSpPr>
          <p:spPr bwMode="auto">
            <a:xfrm>
              <a:off x="688" y="1728"/>
              <a:ext cx="2008" cy="482"/>
            </a:xfrm>
            <a:prstGeom prst="rect">
              <a:avLst/>
            </a:prstGeom>
            <a:gradFill rotWithShape="1">
              <a:gsLst>
                <a:gs pos="0">
                  <a:srgbClr val="DDFFFF"/>
                </a:gs>
                <a:gs pos="64999">
                  <a:srgbClr val="B0FFFF"/>
                </a:gs>
                <a:gs pos="100000">
                  <a:srgbClr val="8FFFFF"/>
                </a:gs>
              </a:gsLst>
              <a:lin ang="5400000" scaled="1"/>
            </a:gradFill>
            <a:ln w="9525">
              <a:solidFill>
                <a:srgbClr val="63FDFD"/>
              </a:solidFill>
              <a:miter lim="800000"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  <p:txBody>
            <a:bodyPr tIns="162000" bIns="16200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GB" smtClean="0">
                  <a:solidFill>
                    <a:srgbClr val="000000"/>
                  </a:solidFill>
                </a:rPr>
                <a:t>Exterior angle = </a:t>
              </a:r>
              <a:endParaRPr lang="en-US" smtClean="0">
                <a:solidFill>
                  <a:srgbClr val="000000"/>
                </a:solidFill>
              </a:endParaRPr>
            </a:p>
          </p:txBody>
        </p:sp>
        <p:graphicFrame>
          <p:nvGraphicFramePr>
            <p:cNvPr id="13326" name="Object 6"/>
            <p:cNvGraphicFramePr>
              <a:graphicFrameLocks noChangeAspect="1"/>
            </p:cNvGraphicFramePr>
            <p:nvPr/>
          </p:nvGraphicFramePr>
          <p:xfrm>
            <a:off x="2114" y="1707"/>
            <a:ext cx="461" cy="5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32" name="Equation" r:id="rId3" imgW="393700" imgH="431800" progId="Equation.DSMT4">
                    <p:embed/>
                  </p:oleObj>
                </mc:Choice>
                <mc:Fallback>
                  <p:oleObj name="Equation" r:id="rId3" imgW="393700" imgH="43180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14" y="1707"/>
                          <a:ext cx="461" cy="50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316" name="Group 10"/>
          <p:cNvGrpSpPr>
            <a:grpSpLocks/>
          </p:cNvGrpSpPr>
          <p:nvPr/>
        </p:nvGrpSpPr>
        <p:grpSpPr bwMode="auto">
          <a:xfrm>
            <a:off x="4610100" y="1492250"/>
            <a:ext cx="3911600" cy="801688"/>
            <a:chOff x="1752" y="2740"/>
            <a:chExt cx="2464" cy="505"/>
          </a:xfrm>
        </p:grpSpPr>
        <p:sp>
          <p:nvSpPr>
            <p:cNvPr id="41993" name="Text Box 9"/>
            <p:cNvSpPr txBox="1">
              <a:spLocks noChangeArrowheads="1"/>
            </p:cNvSpPr>
            <p:nvPr/>
          </p:nvSpPr>
          <p:spPr bwMode="auto">
            <a:xfrm>
              <a:off x="1752" y="2752"/>
              <a:ext cx="2464" cy="482"/>
            </a:xfrm>
            <a:prstGeom prst="rect">
              <a:avLst/>
            </a:prstGeom>
            <a:gradFill rotWithShape="1">
              <a:gsLst>
                <a:gs pos="0">
                  <a:srgbClr val="DDFFFF"/>
                </a:gs>
                <a:gs pos="64999">
                  <a:srgbClr val="B0FFFF"/>
                </a:gs>
                <a:gs pos="100000">
                  <a:srgbClr val="8FFFFF"/>
                </a:gs>
              </a:gsLst>
              <a:lin ang="5400000" scaled="1"/>
            </a:gradFill>
            <a:ln w="9525">
              <a:solidFill>
                <a:srgbClr val="63FDFD"/>
              </a:solidFill>
              <a:miter lim="800000"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  <p:txBody>
            <a:bodyPr tIns="162000" bIns="16200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GB" smtClean="0">
                  <a:solidFill>
                    <a:srgbClr val="000000"/>
                  </a:solidFill>
                </a:rPr>
                <a:t>Interior angle =</a:t>
              </a:r>
              <a:endParaRPr lang="en-US" smtClean="0">
                <a:solidFill>
                  <a:srgbClr val="000000"/>
                </a:solidFill>
              </a:endParaRPr>
            </a:p>
          </p:txBody>
        </p:sp>
        <p:graphicFrame>
          <p:nvGraphicFramePr>
            <p:cNvPr id="13324" name="Object 5"/>
            <p:cNvGraphicFramePr>
              <a:graphicFrameLocks noChangeAspect="1"/>
            </p:cNvGraphicFramePr>
            <p:nvPr/>
          </p:nvGraphicFramePr>
          <p:xfrm>
            <a:off x="3144" y="2740"/>
            <a:ext cx="980" cy="5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33" name="Equation" r:id="rId5" imgW="838200" imgH="431800" progId="Equation.DSMT4">
                    <p:embed/>
                  </p:oleObj>
                </mc:Choice>
                <mc:Fallback>
                  <p:oleObj name="Equation" r:id="rId5" imgW="838200" imgH="43180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44" y="2740"/>
                          <a:ext cx="980" cy="50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1995" name="Text Box 11"/>
          <p:cNvSpPr txBox="1">
            <a:spLocks noChangeArrowheads="1"/>
          </p:cNvSpPr>
          <p:nvPr/>
        </p:nvSpPr>
        <p:spPr bwMode="auto">
          <a:xfrm>
            <a:off x="850900" y="2603500"/>
            <a:ext cx="80137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/>
              <a:t>Example</a:t>
            </a:r>
            <a:r>
              <a:rPr lang="en-GB" sz="2000"/>
              <a:t>  </a:t>
            </a:r>
          </a:p>
          <a:p>
            <a:pPr eaLnBrk="1" hangingPunct="1">
              <a:spcBef>
                <a:spcPct val="50000"/>
              </a:spcBef>
            </a:pPr>
            <a:r>
              <a:rPr lang="en-GB" sz="2000"/>
              <a:t>The interior angle of a regular polygon is 156°.</a:t>
            </a:r>
          </a:p>
          <a:p>
            <a:pPr eaLnBrk="1" hangingPunct="1">
              <a:spcBef>
                <a:spcPct val="50000"/>
              </a:spcBef>
            </a:pPr>
            <a:r>
              <a:rPr lang="en-GB" sz="2000"/>
              <a:t>How many sides does the polygon have?</a:t>
            </a:r>
            <a:endParaRPr lang="en-US" sz="2000"/>
          </a:p>
        </p:txBody>
      </p:sp>
      <p:sp>
        <p:nvSpPr>
          <p:cNvPr id="41997" name="Text Box 13"/>
          <p:cNvSpPr txBox="1">
            <a:spLocks noChangeArrowheads="1"/>
          </p:cNvSpPr>
          <p:nvPr/>
        </p:nvSpPr>
        <p:spPr bwMode="auto">
          <a:xfrm>
            <a:off x="852488" y="4002088"/>
            <a:ext cx="2017712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62000" bIns="162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/>
              <a:t>Interior angle =</a:t>
            </a:r>
            <a:endParaRPr lang="en-US" sz="2000"/>
          </a:p>
        </p:txBody>
      </p:sp>
      <p:graphicFrame>
        <p:nvGraphicFramePr>
          <p:cNvPr id="41999" name="Object 2"/>
          <p:cNvGraphicFramePr>
            <a:graphicFrameLocks noChangeAspect="1"/>
          </p:cNvGraphicFramePr>
          <p:nvPr/>
        </p:nvGraphicFramePr>
        <p:xfrm>
          <a:off x="2971800" y="3921125"/>
          <a:ext cx="2401888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4" name="Equation" r:id="rId7" imgW="1295400" imgH="431800" progId="Equation.DSMT4">
                  <p:embed/>
                </p:oleObj>
              </mc:Choice>
              <mc:Fallback>
                <p:oleObj name="Equation" r:id="rId7" imgW="1295400" imgH="4318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921125"/>
                        <a:ext cx="2401888" cy="801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00" name="Object 3"/>
          <p:cNvGraphicFramePr>
            <a:graphicFrameLocks noChangeAspect="1"/>
          </p:cNvGraphicFramePr>
          <p:nvPr/>
        </p:nvGraphicFramePr>
        <p:xfrm>
          <a:off x="3014663" y="4697413"/>
          <a:ext cx="1200150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5" name="Equation" r:id="rId9" imgW="647700" imgH="419100" progId="Equation.DSMT4">
                  <p:embed/>
                </p:oleObj>
              </mc:Choice>
              <mc:Fallback>
                <p:oleObj name="Equation" r:id="rId9" imgW="647700" imgH="4191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4663" y="4697413"/>
                        <a:ext cx="1200150" cy="776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01" name="Object 4"/>
          <p:cNvGraphicFramePr>
            <a:graphicFrameLocks noChangeAspect="1"/>
          </p:cNvGraphicFramePr>
          <p:nvPr/>
        </p:nvGraphicFramePr>
        <p:xfrm>
          <a:off x="3057525" y="5459413"/>
          <a:ext cx="1625600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6" name="Equation" r:id="rId11" imgW="876300" imgH="419100" progId="Equation.DSMT4">
                  <p:embed/>
                </p:oleObj>
              </mc:Choice>
              <mc:Fallback>
                <p:oleObj name="Equation" r:id="rId11" imgW="876300" imgH="4191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7525" y="5459413"/>
                        <a:ext cx="1625600" cy="77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002" name="Text Box 18"/>
          <p:cNvSpPr txBox="1">
            <a:spLocks noChangeArrowheads="1"/>
          </p:cNvSpPr>
          <p:nvPr/>
        </p:nvSpPr>
        <p:spPr bwMode="auto">
          <a:xfrm>
            <a:off x="4851400" y="5600700"/>
            <a:ext cx="3937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/>
              <a:t>The polygon has 15 sides.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5" grpId="0"/>
      <p:bldP spid="41997" grpId="0"/>
      <p:bldP spid="4200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29" name="Arc 21"/>
          <p:cNvSpPr>
            <a:spLocks noChangeAspect="1"/>
          </p:cNvSpPr>
          <p:nvPr/>
        </p:nvSpPr>
        <p:spPr bwMode="auto">
          <a:xfrm>
            <a:off x="4076700" y="2058988"/>
            <a:ext cx="547688" cy="522287"/>
          </a:xfrm>
          <a:custGeom>
            <a:avLst/>
            <a:gdLst>
              <a:gd name="T0" fmla="*/ 2147483647 w 21599"/>
              <a:gd name="T1" fmla="*/ 2147483647 h 20593"/>
              <a:gd name="T2" fmla="*/ 2147483647 w 21599"/>
              <a:gd name="T3" fmla="*/ 2147483647 h 20593"/>
              <a:gd name="T4" fmla="*/ 0 w 21599"/>
              <a:gd name="T5" fmla="*/ 0 h 20593"/>
              <a:gd name="T6" fmla="*/ 0 60000 65536"/>
              <a:gd name="T7" fmla="*/ 0 60000 65536"/>
              <a:gd name="T8" fmla="*/ 0 60000 65536"/>
              <a:gd name="T9" fmla="*/ 0 w 21599"/>
              <a:gd name="T10" fmla="*/ 0 h 20593"/>
              <a:gd name="T11" fmla="*/ 21599 w 21599"/>
              <a:gd name="T12" fmla="*/ 20593 h 205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99" h="20593" fill="none" extrusionOk="0">
                <a:moveTo>
                  <a:pt x="21599" y="185"/>
                </a:moveTo>
                <a:cubicBezTo>
                  <a:pt x="21519" y="9534"/>
                  <a:pt x="15432" y="17771"/>
                  <a:pt x="6518" y="20593"/>
                </a:cubicBezTo>
              </a:path>
              <a:path w="21599" h="20593" stroke="0" extrusionOk="0">
                <a:moveTo>
                  <a:pt x="21599" y="185"/>
                </a:moveTo>
                <a:cubicBezTo>
                  <a:pt x="21519" y="9534"/>
                  <a:pt x="15432" y="17771"/>
                  <a:pt x="6518" y="20593"/>
                </a:cubicBezTo>
                <a:lnTo>
                  <a:pt x="0" y="0"/>
                </a:lnTo>
                <a:lnTo>
                  <a:pt x="21599" y="185"/>
                </a:lnTo>
                <a:close/>
              </a:path>
            </a:pathLst>
          </a:custGeom>
          <a:solidFill>
            <a:srgbClr val="CCFF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ZA"/>
          </a:p>
        </p:txBody>
      </p:sp>
      <p:sp>
        <p:nvSpPr>
          <p:cNvPr id="43032" name="Text Box 24"/>
          <p:cNvSpPr txBox="1">
            <a:spLocks noChangeArrowheads="1"/>
          </p:cNvSpPr>
          <p:nvPr/>
        </p:nvSpPr>
        <p:spPr bwMode="auto">
          <a:xfrm>
            <a:off x="4090988" y="2084388"/>
            <a:ext cx="838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72°</a:t>
            </a:r>
            <a:endParaRPr lang="en-US" baseline="40000"/>
          </a:p>
        </p:txBody>
      </p:sp>
      <p:sp>
        <p:nvSpPr>
          <p:cNvPr id="43030" name="Arc 22"/>
          <p:cNvSpPr>
            <a:spLocks noChangeAspect="1"/>
          </p:cNvSpPr>
          <p:nvPr/>
        </p:nvSpPr>
        <p:spPr bwMode="auto">
          <a:xfrm>
            <a:off x="4457700" y="3155950"/>
            <a:ext cx="619125" cy="547688"/>
          </a:xfrm>
          <a:custGeom>
            <a:avLst/>
            <a:gdLst>
              <a:gd name="T0" fmla="*/ 0 w 24404"/>
              <a:gd name="T1" fmla="*/ 2147483647 h 21600"/>
              <a:gd name="T2" fmla="*/ 2147483647 w 24404"/>
              <a:gd name="T3" fmla="*/ 2147483647 h 21600"/>
              <a:gd name="T4" fmla="*/ 2147483647 w 24404"/>
              <a:gd name="T5" fmla="*/ 2147483647 h 21600"/>
              <a:gd name="T6" fmla="*/ 0 60000 65536"/>
              <a:gd name="T7" fmla="*/ 0 60000 65536"/>
              <a:gd name="T8" fmla="*/ 0 60000 65536"/>
              <a:gd name="T9" fmla="*/ 0 w 24404"/>
              <a:gd name="T10" fmla="*/ 0 h 21600"/>
              <a:gd name="T11" fmla="*/ 24404 w 2440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404" h="21600" fill="none" extrusionOk="0">
                <a:moveTo>
                  <a:pt x="-1" y="1022"/>
                </a:moveTo>
                <a:cubicBezTo>
                  <a:pt x="2123" y="345"/>
                  <a:pt x="4338" y="-1"/>
                  <a:pt x="6568" y="-1"/>
                </a:cubicBezTo>
                <a:cubicBezTo>
                  <a:pt x="13703" y="-1"/>
                  <a:pt x="20379" y="3524"/>
                  <a:pt x="24404" y="9416"/>
                </a:cubicBezTo>
              </a:path>
              <a:path w="24404" h="21600" stroke="0" extrusionOk="0">
                <a:moveTo>
                  <a:pt x="-1" y="1022"/>
                </a:moveTo>
                <a:cubicBezTo>
                  <a:pt x="2123" y="345"/>
                  <a:pt x="4338" y="-1"/>
                  <a:pt x="6568" y="-1"/>
                </a:cubicBezTo>
                <a:cubicBezTo>
                  <a:pt x="13703" y="-1"/>
                  <a:pt x="20379" y="3524"/>
                  <a:pt x="24404" y="9416"/>
                </a:cubicBezTo>
                <a:lnTo>
                  <a:pt x="6568" y="21600"/>
                </a:lnTo>
                <a:lnTo>
                  <a:pt x="-1" y="1022"/>
                </a:lnTo>
                <a:close/>
              </a:path>
            </a:pathLst>
          </a:custGeom>
          <a:solidFill>
            <a:srgbClr val="CCFF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ZA"/>
          </a:p>
        </p:txBody>
      </p:sp>
      <p:sp>
        <p:nvSpPr>
          <p:cNvPr id="43031" name="Text Box 23"/>
          <p:cNvSpPr txBox="1">
            <a:spLocks noChangeArrowheads="1"/>
          </p:cNvSpPr>
          <p:nvPr/>
        </p:nvSpPr>
        <p:spPr bwMode="auto">
          <a:xfrm>
            <a:off x="4508500" y="3187700"/>
            <a:ext cx="838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72°</a:t>
            </a:r>
            <a:endParaRPr lang="en-US" baseline="40000"/>
          </a:p>
        </p:txBody>
      </p:sp>
      <p:sp>
        <p:nvSpPr>
          <p:cNvPr id="14342" name="Text Box 8"/>
          <p:cNvSpPr txBox="1">
            <a:spLocks noChangeArrowheads="1"/>
          </p:cNvSpPr>
          <p:nvPr/>
        </p:nvSpPr>
        <p:spPr bwMode="auto">
          <a:xfrm>
            <a:off x="865188" y="914400"/>
            <a:ext cx="56927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400" b="1"/>
              <a:t>Example</a:t>
            </a:r>
            <a:r>
              <a:rPr lang="en-GB" sz="2400"/>
              <a:t>  ABCDE is a regular pentagon.</a:t>
            </a:r>
          </a:p>
          <a:p>
            <a:pPr eaLnBrk="1" hangingPunct="1"/>
            <a:r>
              <a:rPr lang="en-GB" sz="2400"/>
              <a:t>	      Find the size of angle </a:t>
            </a:r>
            <a:r>
              <a:rPr lang="en-GB" sz="2400" i="1">
                <a:latin typeface="Times New Roman" charset="0"/>
              </a:rPr>
              <a:t>x</a:t>
            </a:r>
            <a:r>
              <a:rPr lang="en-GB" sz="2400"/>
              <a:t> .</a:t>
            </a:r>
            <a:endParaRPr lang="en-US" sz="2400"/>
          </a:p>
        </p:txBody>
      </p:sp>
      <p:grpSp>
        <p:nvGrpSpPr>
          <p:cNvPr id="14343" name="Group 18"/>
          <p:cNvGrpSpPr>
            <a:grpSpLocks/>
          </p:cNvGrpSpPr>
          <p:nvPr/>
        </p:nvGrpSpPr>
        <p:grpSpPr bwMode="auto">
          <a:xfrm>
            <a:off x="1449388" y="1739900"/>
            <a:ext cx="6030912" cy="3317875"/>
            <a:chOff x="913" y="1096"/>
            <a:chExt cx="3799" cy="2090"/>
          </a:xfrm>
        </p:grpSpPr>
        <p:grpSp>
          <p:nvGrpSpPr>
            <p:cNvPr id="14347" name="Group 16"/>
            <p:cNvGrpSpPr>
              <a:grpSpLocks/>
            </p:cNvGrpSpPr>
            <p:nvPr/>
          </p:nvGrpSpPr>
          <p:grpSpPr bwMode="auto">
            <a:xfrm>
              <a:off x="913" y="1096"/>
              <a:ext cx="3475" cy="2090"/>
              <a:chOff x="1321" y="1168"/>
              <a:chExt cx="3475" cy="2090"/>
            </a:xfrm>
          </p:grpSpPr>
          <p:sp>
            <p:nvSpPr>
              <p:cNvPr id="14349" name="Rectangle 3"/>
              <p:cNvSpPr>
                <a:spLocks noChangeArrowheads="1"/>
              </p:cNvSpPr>
              <p:nvPr/>
            </p:nvSpPr>
            <p:spPr bwMode="auto">
              <a:xfrm>
                <a:off x="4301" y="1206"/>
                <a:ext cx="389" cy="4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sz="3200" i="1">
                    <a:latin typeface="Times New Roman" charset="0"/>
                  </a:rPr>
                  <a:t>x</a:t>
                </a:r>
                <a:endParaRPr lang="en-US" sz="3200" i="1">
                  <a:latin typeface="Times New Roman" charset="0"/>
                </a:endParaRPr>
              </a:p>
            </p:txBody>
          </p:sp>
          <p:sp>
            <p:nvSpPr>
              <p:cNvPr id="14350" name="AutoShape 4"/>
              <p:cNvSpPr>
                <a:spLocks noChangeAspect="1" noChangeArrowheads="1"/>
              </p:cNvSpPr>
              <p:nvPr/>
            </p:nvSpPr>
            <p:spPr bwMode="auto">
              <a:xfrm flipV="1">
                <a:off x="1519" y="1373"/>
                <a:ext cx="1802" cy="1687"/>
              </a:xfrm>
              <a:prstGeom prst="pentagon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51" name="Freeform 9"/>
              <p:cNvSpPr>
                <a:spLocks/>
              </p:cNvSpPr>
              <p:nvPr/>
            </p:nvSpPr>
            <p:spPr bwMode="auto">
              <a:xfrm>
                <a:off x="2972" y="1360"/>
                <a:ext cx="1824" cy="1052"/>
              </a:xfrm>
              <a:custGeom>
                <a:avLst/>
                <a:gdLst>
                  <a:gd name="T0" fmla="*/ 0 w 1824"/>
                  <a:gd name="T1" fmla="*/ 12 h 1052"/>
                  <a:gd name="T2" fmla="*/ 1824 w 1824"/>
                  <a:gd name="T3" fmla="*/ 0 h 1052"/>
                  <a:gd name="T4" fmla="*/ 356 w 1824"/>
                  <a:gd name="T5" fmla="*/ 1052 h 1052"/>
                  <a:gd name="T6" fmla="*/ 0 60000 65536"/>
                  <a:gd name="T7" fmla="*/ 0 60000 65536"/>
                  <a:gd name="T8" fmla="*/ 0 60000 65536"/>
                  <a:gd name="T9" fmla="*/ 0 w 1824"/>
                  <a:gd name="T10" fmla="*/ 0 h 1052"/>
                  <a:gd name="T11" fmla="*/ 1824 w 1824"/>
                  <a:gd name="T12" fmla="*/ 1052 h 105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24" h="1052">
                    <a:moveTo>
                      <a:pt x="0" y="12"/>
                    </a:moveTo>
                    <a:lnTo>
                      <a:pt x="1824" y="0"/>
                    </a:lnTo>
                    <a:lnTo>
                      <a:pt x="356" y="1052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ZA"/>
              </a:p>
            </p:txBody>
          </p:sp>
          <p:sp>
            <p:nvSpPr>
              <p:cNvPr id="14352" name="Arc 10"/>
              <p:cNvSpPr>
                <a:spLocks noChangeAspect="1"/>
              </p:cNvSpPr>
              <p:nvPr/>
            </p:nvSpPr>
            <p:spPr bwMode="auto">
              <a:xfrm>
                <a:off x="4349" y="1359"/>
                <a:ext cx="431" cy="257"/>
              </a:xfrm>
              <a:custGeom>
                <a:avLst/>
                <a:gdLst>
                  <a:gd name="T0" fmla="*/ 0 w 21600"/>
                  <a:gd name="T1" fmla="*/ 0 h 12874"/>
                  <a:gd name="T2" fmla="*/ 0 w 21600"/>
                  <a:gd name="T3" fmla="*/ 0 h 12874"/>
                  <a:gd name="T4" fmla="*/ 0 w 21600"/>
                  <a:gd name="T5" fmla="*/ 0 h 1287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12874"/>
                  <a:gd name="T11" fmla="*/ 21600 w 21600"/>
                  <a:gd name="T12" fmla="*/ 12874 h 128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12874" fill="none" extrusionOk="0">
                    <a:moveTo>
                      <a:pt x="4249" y="12873"/>
                    </a:moveTo>
                    <a:cubicBezTo>
                      <a:pt x="1489" y="9152"/>
                      <a:pt x="0" y="4642"/>
                      <a:pt x="0" y="9"/>
                    </a:cubicBezTo>
                    <a:cubicBezTo>
                      <a:pt x="0" y="6"/>
                      <a:pt x="0" y="3"/>
                      <a:pt x="0" y="0"/>
                    </a:cubicBezTo>
                  </a:path>
                  <a:path w="21600" h="12874" stroke="0" extrusionOk="0">
                    <a:moveTo>
                      <a:pt x="4249" y="12873"/>
                    </a:moveTo>
                    <a:cubicBezTo>
                      <a:pt x="1489" y="9152"/>
                      <a:pt x="0" y="4642"/>
                      <a:pt x="0" y="9"/>
                    </a:cubicBezTo>
                    <a:cubicBezTo>
                      <a:pt x="0" y="6"/>
                      <a:pt x="0" y="3"/>
                      <a:pt x="0" y="0"/>
                    </a:cubicBezTo>
                    <a:lnTo>
                      <a:pt x="21600" y="9"/>
                    </a:lnTo>
                    <a:lnTo>
                      <a:pt x="4249" y="12873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ZA"/>
              </a:p>
            </p:txBody>
          </p:sp>
          <p:sp>
            <p:nvSpPr>
              <p:cNvPr id="14353" name="Text Box 11"/>
              <p:cNvSpPr txBox="1">
                <a:spLocks noChangeArrowheads="1"/>
              </p:cNvSpPr>
              <p:nvPr/>
            </p:nvSpPr>
            <p:spPr bwMode="auto">
              <a:xfrm>
                <a:off x="3246" y="2392"/>
                <a:ext cx="40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/>
                  <a:t>A</a:t>
                </a:r>
                <a:endParaRPr lang="en-US"/>
              </a:p>
            </p:txBody>
          </p:sp>
          <p:sp>
            <p:nvSpPr>
              <p:cNvPr id="14354" name="Text Box 12"/>
              <p:cNvSpPr txBox="1">
                <a:spLocks noChangeArrowheads="1"/>
              </p:cNvSpPr>
              <p:nvPr/>
            </p:nvSpPr>
            <p:spPr bwMode="auto">
              <a:xfrm>
                <a:off x="2328" y="3027"/>
                <a:ext cx="27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/>
                  <a:t>B</a:t>
                </a:r>
                <a:endParaRPr lang="en-US"/>
              </a:p>
            </p:txBody>
          </p:sp>
          <p:sp>
            <p:nvSpPr>
              <p:cNvPr id="14355" name="Text Box 13"/>
              <p:cNvSpPr txBox="1">
                <a:spLocks noChangeArrowheads="1"/>
              </p:cNvSpPr>
              <p:nvPr/>
            </p:nvSpPr>
            <p:spPr bwMode="auto">
              <a:xfrm>
                <a:off x="1321" y="2299"/>
                <a:ext cx="549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/>
                  <a:t>C</a:t>
                </a:r>
                <a:endParaRPr lang="en-US"/>
              </a:p>
            </p:txBody>
          </p:sp>
          <p:sp>
            <p:nvSpPr>
              <p:cNvPr id="14356" name="Text Box 14"/>
              <p:cNvSpPr txBox="1">
                <a:spLocks noChangeArrowheads="1"/>
              </p:cNvSpPr>
              <p:nvPr/>
            </p:nvSpPr>
            <p:spPr bwMode="auto">
              <a:xfrm>
                <a:off x="1695" y="1189"/>
                <a:ext cx="2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/>
                  <a:t>D</a:t>
                </a:r>
                <a:endParaRPr lang="en-US"/>
              </a:p>
            </p:txBody>
          </p:sp>
          <p:sp>
            <p:nvSpPr>
              <p:cNvPr id="14357" name="Text Box 15"/>
              <p:cNvSpPr txBox="1">
                <a:spLocks noChangeArrowheads="1"/>
              </p:cNvSpPr>
              <p:nvPr/>
            </p:nvSpPr>
            <p:spPr bwMode="auto">
              <a:xfrm>
                <a:off x="2857" y="1168"/>
                <a:ext cx="38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/>
                  <a:t>E</a:t>
                </a:r>
                <a:endParaRPr lang="en-US"/>
              </a:p>
            </p:txBody>
          </p:sp>
        </p:grpSp>
        <p:sp>
          <p:nvSpPr>
            <p:cNvPr id="14348" name="Text Box 17"/>
            <p:cNvSpPr txBox="1">
              <a:spLocks noChangeArrowheads="1"/>
            </p:cNvSpPr>
            <p:nvPr/>
          </p:nvSpPr>
          <p:spPr bwMode="auto">
            <a:xfrm>
              <a:off x="4400" y="1120"/>
              <a:ext cx="3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F</a:t>
              </a:r>
              <a:endParaRPr lang="en-US"/>
            </a:p>
          </p:txBody>
        </p:sp>
      </p:grpSp>
      <p:sp>
        <p:nvSpPr>
          <p:cNvPr id="43027" name="Text Box 19"/>
          <p:cNvSpPr txBox="1">
            <a:spLocks noChangeArrowheads="1"/>
          </p:cNvSpPr>
          <p:nvPr/>
        </p:nvSpPr>
        <p:spPr bwMode="auto">
          <a:xfrm>
            <a:off x="889000" y="5016500"/>
            <a:ext cx="6362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/>
              <a:t>Angle AEF = exterior angle = 360 ÷</a:t>
            </a:r>
            <a:r>
              <a:rPr lang="en-GB" sz="2400">
                <a:sym typeface="Symbol" charset="2"/>
              </a:rPr>
              <a:t> 5 = 72</a:t>
            </a:r>
            <a:r>
              <a:rPr lang="en-GB" sz="2400"/>
              <a:t>°</a:t>
            </a:r>
            <a:endParaRPr lang="en-GB" sz="2400" baseline="40000">
              <a:sym typeface="Symbol" charset="2"/>
            </a:endParaRPr>
          </a:p>
        </p:txBody>
      </p:sp>
      <p:sp>
        <p:nvSpPr>
          <p:cNvPr id="43028" name="Text Box 20"/>
          <p:cNvSpPr txBox="1">
            <a:spLocks noChangeArrowheads="1"/>
          </p:cNvSpPr>
          <p:nvPr/>
        </p:nvSpPr>
        <p:spPr bwMode="auto">
          <a:xfrm>
            <a:off x="903288" y="5399088"/>
            <a:ext cx="6362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/>
              <a:t>Angle EAF =</a:t>
            </a:r>
            <a:r>
              <a:rPr lang="en-GB" sz="2400">
                <a:sym typeface="Symbol" charset="2"/>
              </a:rPr>
              <a:t> 72</a:t>
            </a:r>
            <a:r>
              <a:rPr lang="en-GB" sz="2400"/>
              <a:t>°</a:t>
            </a:r>
            <a:endParaRPr lang="en-GB" sz="2400" baseline="40000">
              <a:sym typeface="Symbol" charset="2"/>
            </a:endParaRPr>
          </a:p>
        </p:txBody>
      </p:sp>
      <p:sp>
        <p:nvSpPr>
          <p:cNvPr id="43033" name="Text Box 25"/>
          <p:cNvSpPr txBox="1">
            <a:spLocks noChangeArrowheads="1"/>
          </p:cNvSpPr>
          <p:nvPr/>
        </p:nvSpPr>
        <p:spPr bwMode="auto">
          <a:xfrm>
            <a:off x="927100" y="5740400"/>
            <a:ext cx="4394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i="1">
                <a:latin typeface="Times New Roman" charset="0"/>
              </a:rPr>
              <a:t>x</a:t>
            </a:r>
            <a:r>
              <a:rPr lang="en-GB" sz="2400"/>
              <a:t> = 180 – (72 + 72) = 36°</a:t>
            </a:r>
            <a:endParaRPr lang="en-US" sz="2400" baseline="40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29" grpId="0" animBg="1"/>
      <p:bldP spid="43032" grpId="0"/>
      <p:bldP spid="43030" grpId="0" animBg="1"/>
      <p:bldP spid="43031" grpId="0"/>
      <p:bldP spid="43027" grpId="0"/>
      <p:bldP spid="43028" grpId="0"/>
      <p:bldP spid="430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913" name="Group 49"/>
          <p:cNvGraphicFramePr>
            <a:graphicFrameLocks noGrp="1"/>
          </p:cNvGraphicFramePr>
          <p:nvPr>
            <p:ph/>
          </p:nvPr>
        </p:nvGraphicFramePr>
        <p:xfrm>
          <a:off x="2533650" y="1657350"/>
          <a:ext cx="4071938" cy="4286250"/>
        </p:xfrm>
        <a:graphic>
          <a:graphicData uri="http://schemas.openxmlformats.org/drawingml/2006/table">
            <a:tbl>
              <a:tblPr/>
              <a:tblGrid>
                <a:gridCol w="2036763"/>
                <a:gridCol w="2035175"/>
              </a:tblGrid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Number of sides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Name of polygon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triangle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quadrilateral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pentagon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hexagon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heptagon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octagon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nonagon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decagon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914" name="Text Box 50"/>
          <p:cNvSpPr txBox="1">
            <a:spLocks noChangeArrowheads="1"/>
          </p:cNvSpPr>
          <p:nvPr/>
        </p:nvSpPr>
        <p:spPr bwMode="auto">
          <a:xfrm>
            <a:off x="2000250" y="962025"/>
            <a:ext cx="5140325" cy="368300"/>
          </a:xfrm>
          <a:prstGeom prst="rect">
            <a:avLst/>
          </a:prstGeom>
          <a:gradFill rotWithShape="1">
            <a:gsLst>
              <a:gs pos="0">
                <a:srgbClr val="DDFFFF"/>
              </a:gs>
              <a:gs pos="64999">
                <a:srgbClr val="B0FFFF"/>
              </a:gs>
              <a:gs pos="100000">
                <a:srgbClr val="8FFFFF"/>
              </a:gs>
            </a:gsLst>
            <a:lin ang="5400000" scaled="1"/>
          </a:gradFill>
          <a:ln w="9525">
            <a:solidFill>
              <a:srgbClr val="63FDFD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1800" smtClean="0">
                <a:solidFill>
                  <a:srgbClr val="000000"/>
                </a:solidFill>
              </a:rPr>
              <a:t>A</a:t>
            </a:r>
            <a:r>
              <a:rPr lang="en-GB" sz="1800" b="1" smtClean="0">
                <a:solidFill>
                  <a:srgbClr val="000000"/>
                </a:solidFill>
              </a:rPr>
              <a:t> polygon </a:t>
            </a:r>
            <a:r>
              <a:rPr lang="en-GB" sz="1800" smtClean="0">
                <a:solidFill>
                  <a:srgbClr val="000000"/>
                </a:solidFill>
              </a:rPr>
              <a:t>is a shape enclosed by straight lines.</a:t>
            </a:r>
            <a:endParaRPr lang="en-US" sz="18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8" name="Freeform 8"/>
          <p:cNvSpPr>
            <a:spLocks/>
          </p:cNvSpPr>
          <p:nvPr/>
        </p:nvSpPr>
        <p:spPr bwMode="auto">
          <a:xfrm>
            <a:off x="938213" y="3667125"/>
            <a:ext cx="3113087" cy="2000250"/>
          </a:xfrm>
          <a:custGeom>
            <a:avLst/>
            <a:gdLst/>
            <a:ahLst/>
            <a:cxnLst>
              <a:cxn ang="0">
                <a:pos x="0" y="918"/>
              </a:cxn>
              <a:cxn ang="0">
                <a:pos x="567" y="142"/>
              </a:cxn>
              <a:cxn ang="0">
                <a:pos x="1619" y="0"/>
              </a:cxn>
              <a:cxn ang="0">
                <a:pos x="1961" y="843"/>
              </a:cxn>
              <a:cxn ang="0">
                <a:pos x="1035" y="1260"/>
              </a:cxn>
              <a:cxn ang="0">
                <a:pos x="0" y="918"/>
              </a:cxn>
            </a:cxnLst>
            <a:rect l="0" t="0" r="r" b="b"/>
            <a:pathLst>
              <a:path w="1961" h="1260">
                <a:moveTo>
                  <a:pt x="0" y="918"/>
                </a:moveTo>
                <a:lnTo>
                  <a:pt x="567" y="142"/>
                </a:lnTo>
                <a:lnTo>
                  <a:pt x="1619" y="0"/>
                </a:lnTo>
                <a:lnTo>
                  <a:pt x="1961" y="843"/>
                </a:lnTo>
                <a:lnTo>
                  <a:pt x="1035" y="1260"/>
                </a:lnTo>
                <a:lnTo>
                  <a:pt x="0" y="918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099" name="Arc 14"/>
          <p:cNvSpPr>
            <a:spLocks noChangeAspect="1"/>
          </p:cNvSpPr>
          <p:nvPr/>
        </p:nvSpPr>
        <p:spPr bwMode="auto">
          <a:xfrm>
            <a:off x="1563688" y="3830638"/>
            <a:ext cx="728662" cy="515937"/>
          </a:xfrm>
          <a:custGeom>
            <a:avLst/>
            <a:gdLst>
              <a:gd name="T0" fmla="*/ 2147483647 w 34402"/>
              <a:gd name="T1" fmla="*/ 0 h 24394"/>
              <a:gd name="T2" fmla="*/ 0 w 34402"/>
              <a:gd name="T3" fmla="*/ 2147483647 h 24394"/>
              <a:gd name="T4" fmla="*/ 2147483647 w 34402"/>
              <a:gd name="T5" fmla="*/ 2147483647 h 24394"/>
              <a:gd name="T6" fmla="*/ 0 60000 65536"/>
              <a:gd name="T7" fmla="*/ 0 60000 65536"/>
              <a:gd name="T8" fmla="*/ 0 60000 65536"/>
              <a:gd name="T9" fmla="*/ 0 w 34402"/>
              <a:gd name="T10" fmla="*/ 0 h 24394"/>
              <a:gd name="T11" fmla="*/ 34402 w 34402"/>
              <a:gd name="T12" fmla="*/ 24394 h 2439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402" h="24394" fill="none" extrusionOk="0">
                <a:moveTo>
                  <a:pt x="34220" y="0"/>
                </a:moveTo>
                <a:cubicBezTo>
                  <a:pt x="34341" y="926"/>
                  <a:pt x="34402" y="1859"/>
                  <a:pt x="34402" y="2794"/>
                </a:cubicBezTo>
                <a:cubicBezTo>
                  <a:pt x="34402" y="14723"/>
                  <a:pt x="24731" y="24394"/>
                  <a:pt x="12802" y="24394"/>
                </a:cubicBezTo>
                <a:cubicBezTo>
                  <a:pt x="8195" y="24393"/>
                  <a:pt x="3709" y="22921"/>
                  <a:pt x="-1" y="20191"/>
                </a:cubicBezTo>
              </a:path>
              <a:path w="34402" h="24394" stroke="0" extrusionOk="0">
                <a:moveTo>
                  <a:pt x="34220" y="0"/>
                </a:moveTo>
                <a:cubicBezTo>
                  <a:pt x="34341" y="926"/>
                  <a:pt x="34402" y="1859"/>
                  <a:pt x="34402" y="2794"/>
                </a:cubicBezTo>
                <a:cubicBezTo>
                  <a:pt x="34402" y="14723"/>
                  <a:pt x="24731" y="24394"/>
                  <a:pt x="12802" y="24394"/>
                </a:cubicBezTo>
                <a:cubicBezTo>
                  <a:pt x="8195" y="24393"/>
                  <a:pt x="3709" y="22921"/>
                  <a:pt x="-1" y="20191"/>
                </a:cubicBezTo>
                <a:lnTo>
                  <a:pt x="12802" y="2794"/>
                </a:lnTo>
                <a:lnTo>
                  <a:pt x="34220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4100" name="Arc 15"/>
          <p:cNvSpPr>
            <a:spLocks noChangeAspect="1"/>
          </p:cNvSpPr>
          <p:nvPr/>
        </p:nvSpPr>
        <p:spPr bwMode="auto">
          <a:xfrm>
            <a:off x="3043238" y="3671888"/>
            <a:ext cx="623887" cy="457200"/>
          </a:xfrm>
          <a:custGeom>
            <a:avLst/>
            <a:gdLst>
              <a:gd name="T0" fmla="*/ 2147483647 w 29518"/>
              <a:gd name="T1" fmla="*/ 2147483647 h 21600"/>
              <a:gd name="T2" fmla="*/ 0 w 29518"/>
              <a:gd name="T3" fmla="*/ 2147483647 h 21600"/>
              <a:gd name="T4" fmla="*/ 2147483647 w 29518"/>
              <a:gd name="T5" fmla="*/ 0 h 21600"/>
              <a:gd name="T6" fmla="*/ 0 60000 65536"/>
              <a:gd name="T7" fmla="*/ 0 60000 65536"/>
              <a:gd name="T8" fmla="*/ 0 60000 65536"/>
              <a:gd name="T9" fmla="*/ 0 w 29518"/>
              <a:gd name="T10" fmla="*/ 0 h 21600"/>
              <a:gd name="T11" fmla="*/ 29518 w 2951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518" h="21600" fill="none" extrusionOk="0">
                <a:moveTo>
                  <a:pt x="29517" y="20020"/>
                </a:moveTo>
                <a:cubicBezTo>
                  <a:pt x="26942" y="21063"/>
                  <a:pt x="24189" y="21599"/>
                  <a:pt x="21411" y="21599"/>
                </a:cubicBezTo>
                <a:cubicBezTo>
                  <a:pt x="10585" y="21599"/>
                  <a:pt x="1431" y="13585"/>
                  <a:pt x="0" y="2854"/>
                </a:cubicBezTo>
              </a:path>
              <a:path w="29518" h="21600" stroke="0" extrusionOk="0">
                <a:moveTo>
                  <a:pt x="29517" y="20020"/>
                </a:moveTo>
                <a:cubicBezTo>
                  <a:pt x="26942" y="21063"/>
                  <a:pt x="24189" y="21599"/>
                  <a:pt x="21411" y="21599"/>
                </a:cubicBezTo>
                <a:cubicBezTo>
                  <a:pt x="10585" y="21599"/>
                  <a:pt x="1431" y="13585"/>
                  <a:pt x="0" y="2854"/>
                </a:cubicBezTo>
                <a:lnTo>
                  <a:pt x="21411" y="0"/>
                </a:lnTo>
                <a:lnTo>
                  <a:pt x="29517" y="2002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4101" name="Arc 16"/>
          <p:cNvSpPr>
            <a:spLocks noChangeAspect="1"/>
          </p:cNvSpPr>
          <p:nvPr/>
        </p:nvSpPr>
        <p:spPr bwMode="auto">
          <a:xfrm>
            <a:off x="3582988" y="4579938"/>
            <a:ext cx="457200" cy="608012"/>
          </a:xfrm>
          <a:custGeom>
            <a:avLst/>
            <a:gdLst>
              <a:gd name="T0" fmla="*/ 2147483647 w 21600"/>
              <a:gd name="T1" fmla="*/ 2147483647 h 28713"/>
              <a:gd name="T2" fmla="*/ 2147483647 w 21600"/>
              <a:gd name="T3" fmla="*/ 0 h 28713"/>
              <a:gd name="T4" fmla="*/ 2147483647 w 21600"/>
              <a:gd name="T5" fmla="*/ 2147483647 h 28713"/>
              <a:gd name="T6" fmla="*/ 0 60000 65536"/>
              <a:gd name="T7" fmla="*/ 0 60000 65536"/>
              <a:gd name="T8" fmla="*/ 0 60000 65536"/>
              <a:gd name="T9" fmla="*/ 0 w 21600"/>
              <a:gd name="T10" fmla="*/ 0 h 28713"/>
              <a:gd name="T11" fmla="*/ 21600 w 21600"/>
              <a:gd name="T12" fmla="*/ 28713 h 287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8713" fill="none" extrusionOk="0">
                <a:moveTo>
                  <a:pt x="1833" y="28713"/>
                </a:moveTo>
                <a:cubicBezTo>
                  <a:pt x="624" y="25968"/>
                  <a:pt x="0" y="23002"/>
                  <a:pt x="0" y="20003"/>
                </a:cubicBezTo>
                <a:cubicBezTo>
                  <a:pt x="0" y="11221"/>
                  <a:pt x="5316" y="3314"/>
                  <a:pt x="13448" y="0"/>
                </a:cubicBezTo>
              </a:path>
              <a:path w="21600" h="28713" stroke="0" extrusionOk="0">
                <a:moveTo>
                  <a:pt x="1833" y="28713"/>
                </a:moveTo>
                <a:cubicBezTo>
                  <a:pt x="624" y="25968"/>
                  <a:pt x="0" y="23002"/>
                  <a:pt x="0" y="20003"/>
                </a:cubicBezTo>
                <a:cubicBezTo>
                  <a:pt x="0" y="11221"/>
                  <a:pt x="5316" y="3314"/>
                  <a:pt x="13448" y="0"/>
                </a:cubicBezTo>
                <a:lnTo>
                  <a:pt x="21600" y="20003"/>
                </a:lnTo>
                <a:lnTo>
                  <a:pt x="1833" y="28713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4102" name="Arc 17"/>
          <p:cNvSpPr>
            <a:spLocks noChangeAspect="1"/>
          </p:cNvSpPr>
          <p:nvPr/>
        </p:nvSpPr>
        <p:spPr bwMode="auto">
          <a:xfrm>
            <a:off x="2151063" y="5197475"/>
            <a:ext cx="854075" cy="457200"/>
          </a:xfrm>
          <a:custGeom>
            <a:avLst/>
            <a:gdLst>
              <a:gd name="T0" fmla="*/ 0 w 40282"/>
              <a:gd name="T1" fmla="*/ 2147483647 h 21600"/>
              <a:gd name="T2" fmla="*/ 2147483647 w 40282"/>
              <a:gd name="T3" fmla="*/ 2147483647 h 21600"/>
              <a:gd name="T4" fmla="*/ 2147483647 w 40282"/>
              <a:gd name="T5" fmla="*/ 2147483647 h 21600"/>
              <a:gd name="T6" fmla="*/ 0 60000 65536"/>
              <a:gd name="T7" fmla="*/ 0 60000 65536"/>
              <a:gd name="T8" fmla="*/ 0 60000 65536"/>
              <a:gd name="T9" fmla="*/ 0 w 40282"/>
              <a:gd name="T10" fmla="*/ 0 h 21600"/>
              <a:gd name="T11" fmla="*/ 40282 w 4028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282" h="21600" fill="none" extrusionOk="0">
                <a:moveTo>
                  <a:pt x="-1" y="15113"/>
                </a:moveTo>
                <a:cubicBezTo>
                  <a:pt x="2831" y="6118"/>
                  <a:pt x="11172" y="-1"/>
                  <a:pt x="20603" y="-1"/>
                </a:cubicBezTo>
                <a:cubicBezTo>
                  <a:pt x="29086" y="-1"/>
                  <a:pt x="36784" y="4966"/>
                  <a:pt x="40281" y="12695"/>
                </a:cubicBezTo>
              </a:path>
              <a:path w="40282" h="21600" stroke="0" extrusionOk="0">
                <a:moveTo>
                  <a:pt x="-1" y="15113"/>
                </a:moveTo>
                <a:cubicBezTo>
                  <a:pt x="2831" y="6118"/>
                  <a:pt x="11172" y="-1"/>
                  <a:pt x="20603" y="-1"/>
                </a:cubicBezTo>
                <a:cubicBezTo>
                  <a:pt x="29086" y="-1"/>
                  <a:pt x="36784" y="4966"/>
                  <a:pt x="40281" y="12695"/>
                </a:cubicBezTo>
                <a:lnTo>
                  <a:pt x="20603" y="21600"/>
                </a:lnTo>
                <a:lnTo>
                  <a:pt x="-1" y="15113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4103" name="Arc 18"/>
          <p:cNvSpPr>
            <a:spLocks noChangeAspect="1"/>
          </p:cNvSpPr>
          <p:nvPr/>
        </p:nvSpPr>
        <p:spPr bwMode="auto">
          <a:xfrm>
            <a:off x="947738" y="4748213"/>
            <a:ext cx="457200" cy="517525"/>
          </a:xfrm>
          <a:custGeom>
            <a:avLst/>
            <a:gdLst>
              <a:gd name="T0" fmla="*/ 2147483647 w 21600"/>
              <a:gd name="T1" fmla="*/ 0 h 24455"/>
              <a:gd name="T2" fmla="*/ 2147483647 w 21600"/>
              <a:gd name="T3" fmla="*/ 2147483647 h 24455"/>
              <a:gd name="T4" fmla="*/ 0 w 21600"/>
              <a:gd name="T5" fmla="*/ 2147483647 h 24455"/>
              <a:gd name="T6" fmla="*/ 0 60000 65536"/>
              <a:gd name="T7" fmla="*/ 0 60000 65536"/>
              <a:gd name="T8" fmla="*/ 0 60000 65536"/>
              <a:gd name="T9" fmla="*/ 0 w 21600"/>
              <a:gd name="T10" fmla="*/ 0 h 24455"/>
              <a:gd name="T11" fmla="*/ 21600 w 21600"/>
              <a:gd name="T12" fmla="*/ 24455 h 244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4455" fill="none" extrusionOk="0">
                <a:moveTo>
                  <a:pt x="12614" y="-1"/>
                </a:moveTo>
                <a:cubicBezTo>
                  <a:pt x="18255" y="4058"/>
                  <a:pt x="21600" y="10584"/>
                  <a:pt x="21600" y="17534"/>
                </a:cubicBezTo>
                <a:cubicBezTo>
                  <a:pt x="21600" y="19887"/>
                  <a:pt x="21215" y="22225"/>
                  <a:pt x="20461" y="24455"/>
                </a:cubicBezTo>
              </a:path>
              <a:path w="21600" h="24455" stroke="0" extrusionOk="0">
                <a:moveTo>
                  <a:pt x="12614" y="-1"/>
                </a:moveTo>
                <a:cubicBezTo>
                  <a:pt x="18255" y="4058"/>
                  <a:pt x="21600" y="10584"/>
                  <a:pt x="21600" y="17534"/>
                </a:cubicBezTo>
                <a:cubicBezTo>
                  <a:pt x="21600" y="19887"/>
                  <a:pt x="21215" y="22225"/>
                  <a:pt x="20461" y="24455"/>
                </a:cubicBezTo>
                <a:lnTo>
                  <a:pt x="0" y="17534"/>
                </a:lnTo>
                <a:lnTo>
                  <a:pt x="12614" y="-1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ZA"/>
          </a:p>
        </p:txBody>
      </p:sp>
      <p:grpSp>
        <p:nvGrpSpPr>
          <p:cNvPr id="4104" name="Group 46"/>
          <p:cNvGrpSpPr>
            <a:grpSpLocks/>
          </p:cNvGrpSpPr>
          <p:nvPr/>
        </p:nvGrpSpPr>
        <p:grpSpPr bwMode="auto">
          <a:xfrm>
            <a:off x="835025" y="1143000"/>
            <a:ext cx="3005138" cy="1417638"/>
            <a:chOff x="619651" y="979482"/>
            <a:chExt cx="3221037" cy="1444625"/>
          </a:xfrm>
        </p:grpSpPr>
        <p:sp>
          <p:nvSpPr>
            <p:cNvPr id="35846" name="Freeform 6"/>
            <p:cNvSpPr>
              <a:spLocks/>
            </p:cNvSpPr>
            <p:nvPr/>
          </p:nvSpPr>
          <p:spPr bwMode="auto">
            <a:xfrm>
              <a:off x="619651" y="979482"/>
              <a:ext cx="3221037" cy="1444625"/>
            </a:xfrm>
            <a:custGeom>
              <a:avLst/>
              <a:gdLst/>
              <a:ahLst/>
              <a:cxnLst>
                <a:cxn ang="0">
                  <a:pos x="0" y="910"/>
                </a:cxn>
                <a:cxn ang="0">
                  <a:pos x="885" y="0"/>
                </a:cxn>
                <a:cxn ang="0">
                  <a:pos x="2029" y="676"/>
                </a:cxn>
                <a:cxn ang="0">
                  <a:pos x="0" y="910"/>
                </a:cxn>
              </a:cxnLst>
              <a:rect l="0" t="0" r="r" b="b"/>
              <a:pathLst>
                <a:path w="2029" h="910">
                  <a:moveTo>
                    <a:pt x="0" y="910"/>
                  </a:moveTo>
                  <a:lnTo>
                    <a:pt x="885" y="0"/>
                  </a:lnTo>
                  <a:lnTo>
                    <a:pt x="2029" y="676"/>
                  </a:lnTo>
                  <a:lnTo>
                    <a:pt x="0" y="910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850" name="Arc 10"/>
            <p:cNvSpPr>
              <a:spLocks noChangeAspect="1"/>
            </p:cNvSpPr>
            <p:nvPr/>
          </p:nvSpPr>
          <p:spPr bwMode="auto">
            <a:xfrm>
              <a:off x="665593" y="2066590"/>
              <a:ext cx="456016" cy="330015"/>
            </a:xfrm>
            <a:custGeom>
              <a:avLst/>
              <a:gdLst>
                <a:gd name="G0" fmla="+- 0 0 0"/>
                <a:gd name="G1" fmla="+- 15585 0 0"/>
                <a:gd name="G2" fmla="+- 21600 0 0"/>
                <a:gd name="T0" fmla="*/ 14956 w 21499"/>
                <a:gd name="T1" fmla="*/ 0 h 15585"/>
                <a:gd name="T2" fmla="*/ 21499 w 21499"/>
                <a:gd name="T3" fmla="*/ 13495 h 15585"/>
                <a:gd name="T4" fmla="*/ 0 w 21499"/>
                <a:gd name="T5" fmla="*/ 15585 h 15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99" h="15585" fill="none" extrusionOk="0">
                  <a:moveTo>
                    <a:pt x="14955" y="0"/>
                  </a:moveTo>
                  <a:cubicBezTo>
                    <a:pt x="18678" y="3572"/>
                    <a:pt x="20999" y="8359"/>
                    <a:pt x="21498" y="13495"/>
                  </a:cubicBezTo>
                </a:path>
                <a:path w="21499" h="15585" stroke="0" extrusionOk="0">
                  <a:moveTo>
                    <a:pt x="14955" y="0"/>
                  </a:moveTo>
                  <a:cubicBezTo>
                    <a:pt x="18678" y="3572"/>
                    <a:pt x="20999" y="8359"/>
                    <a:pt x="21498" y="13495"/>
                  </a:cubicBezTo>
                  <a:lnTo>
                    <a:pt x="0" y="15585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851" name="Arc 11"/>
            <p:cNvSpPr>
              <a:spLocks noChangeAspect="1"/>
            </p:cNvSpPr>
            <p:nvPr/>
          </p:nvSpPr>
          <p:spPr bwMode="auto">
            <a:xfrm>
              <a:off x="1705241" y="997277"/>
              <a:ext cx="706144" cy="456197"/>
            </a:xfrm>
            <a:custGeom>
              <a:avLst/>
              <a:gdLst>
                <a:gd name="G0" fmla="+- 14971 0 0"/>
                <a:gd name="G1" fmla="+- 0 0 0"/>
                <a:gd name="G2" fmla="+- 21600 0 0"/>
                <a:gd name="T0" fmla="*/ 33348 w 33348"/>
                <a:gd name="T1" fmla="*/ 11350 h 21600"/>
                <a:gd name="T2" fmla="*/ 0 w 33348"/>
                <a:gd name="T3" fmla="*/ 15570 h 21600"/>
                <a:gd name="T4" fmla="*/ 14971 w 33348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348" h="21600" fill="none" extrusionOk="0">
                  <a:moveTo>
                    <a:pt x="33348" y="11350"/>
                  </a:moveTo>
                  <a:cubicBezTo>
                    <a:pt x="29413" y="17721"/>
                    <a:pt x="22459" y="21599"/>
                    <a:pt x="14971" y="21599"/>
                  </a:cubicBezTo>
                  <a:cubicBezTo>
                    <a:pt x="9388" y="21599"/>
                    <a:pt x="4023" y="19439"/>
                    <a:pt x="-1" y="15570"/>
                  </a:cubicBezTo>
                </a:path>
                <a:path w="33348" h="21600" stroke="0" extrusionOk="0">
                  <a:moveTo>
                    <a:pt x="33348" y="11350"/>
                  </a:moveTo>
                  <a:cubicBezTo>
                    <a:pt x="29413" y="17721"/>
                    <a:pt x="22459" y="21599"/>
                    <a:pt x="14971" y="21599"/>
                  </a:cubicBezTo>
                  <a:cubicBezTo>
                    <a:pt x="9388" y="21599"/>
                    <a:pt x="4023" y="19439"/>
                    <a:pt x="-1" y="15570"/>
                  </a:cubicBezTo>
                  <a:lnTo>
                    <a:pt x="14971" y="0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863" name="Arc 23"/>
            <p:cNvSpPr>
              <a:spLocks noChangeAspect="1"/>
            </p:cNvSpPr>
            <p:nvPr/>
          </p:nvSpPr>
          <p:spPr bwMode="auto">
            <a:xfrm>
              <a:off x="3331924" y="1798049"/>
              <a:ext cx="457718" cy="302514"/>
            </a:xfrm>
            <a:custGeom>
              <a:avLst/>
              <a:gdLst>
                <a:gd name="G0" fmla="+- 21600 0 0"/>
                <a:gd name="G1" fmla="+- 11438 0 0"/>
                <a:gd name="G2" fmla="+- 21600 0 0"/>
                <a:gd name="T0" fmla="*/ 186 w 21600"/>
                <a:gd name="T1" fmla="*/ 14266 h 14266"/>
                <a:gd name="T2" fmla="*/ 3277 w 21600"/>
                <a:gd name="T3" fmla="*/ 0 h 14266"/>
                <a:gd name="T4" fmla="*/ 21600 w 21600"/>
                <a:gd name="T5" fmla="*/ 11438 h 14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4266" fill="none" extrusionOk="0">
                  <a:moveTo>
                    <a:pt x="185" y="14266"/>
                  </a:moveTo>
                  <a:cubicBezTo>
                    <a:pt x="62" y="13328"/>
                    <a:pt x="0" y="12383"/>
                    <a:pt x="0" y="11438"/>
                  </a:cubicBezTo>
                  <a:cubicBezTo>
                    <a:pt x="0" y="7393"/>
                    <a:pt x="1135" y="3430"/>
                    <a:pt x="3277" y="0"/>
                  </a:cubicBezTo>
                </a:path>
                <a:path w="21600" h="14266" stroke="0" extrusionOk="0">
                  <a:moveTo>
                    <a:pt x="185" y="14266"/>
                  </a:moveTo>
                  <a:cubicBezTo>
                    <a:pt x="62" y="13328"/>
                    <a:pt x="0" y="12383"/>
                    <a:pt x="0" y="11438"/>
                  </a:cubicBezTo>
                  <a:cubicBezTo>
                    <a:pt x="0" y="7393"/>
                    <a:pt x="1135" y="3430"/>
                    <a:pt x="3277" y="0"/>
                  </a:cubicBezTo>
                  <a:lnTo>
                    <a:pt x="21600" y="11438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105" name="Freeform 9"/>
          <p:cNvSpPr>
            <a:spLocks/>
          </p:cNvSpPr>
          <p:nvPr/>
        </p:nvSpPr>
        <p:spPr bwMode="auto">
          <a:xfrm>
            <a:off x="5711825" y="3532188"/>
            <a:ext cx="2597150" cy="2214562"/>
          </a:xfrm>
          <a:custGeom>
            <a:avLst/>
            <a:gdLst>
              <a:gd name="T0" fmla="*/ 0 w 1636"/>
              <a:gd name="T1" fmla="*/ 2147483647 h 1395"/>
              <a:gd name="T2" fmla="*/ 2147483647 w 1636"/>
              <a:gd name="T3" fmla="*/ 0 h 1395"/>
              <a:gd name="T4" fmla="*/ 2147483647 w 1636"/>
              <a:gd name="T5" fmla="*/ 2147483647 h 1395"/>
              <a:gd name="T6" fmla="*/ 2147483647 w 1636"/>
              <a:gd name="T7" fmla="*/ 2147483647 h 1395"/>
              <a:gd name="T8" fmla="*/ 2147483647 w 1636"/>
              <a:gd name="T9" fmla="*/ 2147483647 h 1395"/>
              <a:gd name="T10" fmla="*/ 2147483647 w 1636"/>
              <a:gd name="T11" fmla="*/ 2147483647 h 1395"/>
              <a:gd name="T12" fmla="*/ 0 w 1636"/>
              <a:gd name="T13" fmla="*/ 2147483647 h 139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636"/>
              <a:gd name="T22" fmla="*/ 0 h 1395"/>
              <a:gd name="T23" fmla="*/ 1636 w 1636"/>
              <a:gd name="T24" fmla="*/ 1395 h 139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636" h="1395">
                <a:moveTo>
                  <a:pt x="0" y="443"/>
                </a:moveTo>
                <a:lnTo>
                  <a:pt x="743" y="0"/>
                </a:lnTo>
                <a:lnTo>
                  <a:pt x="1620" y="401"/>
                </a:lnTo>
                <a:lnTo>
                  <a:pt x="1636" y="1019"/>
                </a:lnTo>
                <a:lnTo>
                  <a:pt x="877" y="1395"/>
                </a:lnTo>
                <a:lnTo>
                  <a:pt x="117" y="1111"/>
                </a:lnTo>
                <a:lnTo>
                  <a:pt x="0" y="443"/>
                </a:lnTo>
                <a:close/>
              </a:path>
            </a:pathLst>
          </a:custGeom>
          <a:solidFill>
            <a:srgbClr val="FFFF66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ZA"/>
          </a:p>
        </p:txBody>
      </p:sp>
      <p:sp>
        <p:nvSpPr>
          <p:cNvPr id="4106" name="Arc 19"/>
          <p:cNvSpPr>
            <a:spLocks noChangeAspect="1"/>
          </p:cNvSpPr>
          <p:nvPr/>
        </p:nvSpPr>
        <p:spPr bwMode="auto">
          <a:xfrm>
            <a:off x="7850188" y="4694238"/>
            <a:ext cx="457200" cy="655637"/>
          </a:xfrm>
          <a:custGeom>
            <a:avLst/>
            <a:gdLst>
              <a:gd name="T0" fmla="*/ 2147483647 w 21600"/>
              <a:gd name="T1" fmla="*/ 2147483647 h 30942"/>
              <a:gd name="T2" fmla="*/ 2147483647 w 21600"/>
              <a:gd name="T3" fmla="*/ 0 h 30942"/>
              <a:gd name="T4" fmla="*/ 2147483647 w 21600"/>
              <a:gd name="T5" fmla="*/ 2147483647 h 30942"/>
              <a:gd name="T6" fmla="*/ 0 60000 65536"/>
              <a:gd name="T7" fmla="*/ 0 60000 65536"/>
              <a:gd name="T8" fmla="*/ 0 60000 65536"/>
              <a:gd name="T9" fmla="*/ 0 w 21600"/>
              <a:gd name="T10" fmla="*/ 0 h 30942"/>
              <a:gd name="T11" fmla="*/ 21600 w 21600"/>
              <a:gd name="T12" fmla="*/ 30942 h 309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0942" fill="none" extrusionOk="0">
                <a:moveTo>
                  <a:pt x="2127" y="30941"/>
                </a:moveTo>
                <a:cubicBezTo>
                  <a:pt x="726" y="28024"/>
                  <a:pt x="0" y="24830"/>
                  <a:pt x="0" y="21595"/>
                </a:cubicBezTo>
                <a:cubicBezTo>
                  <a:pt x="0" y="9852"/>
                  <a:pt x="9380" y="261"/>
                  <a:pt x="21120" y="0"/>
                </a:cubicBezTo>
              </a:path>
              <a:path w="21600" h="30942" stroke="0" extrusionOk="0">
                <a:moveTo>
                  <a:pt x="2127" y="30941"/>
                </a:moveTo>
                <a:cubicBezTo>
                  <a:pt x="726" y="28024"/>
                  <a:pt x="0" y="24830"/>
                  <a:pt x="0" y="21595"/>
                </a:cubicBezTo>
                <a:cubicBezTo>
                  <a:pt x="0" y="9852"/>
                  <a:pt x="9380" y="261"/>
                  <a:pt x="21120" y="0"/>
                </a:cubicBezTo>
                <a:lnTo>
                  <a:pt x="21600" y="21595"/>
                </a:lnTo>
                <a:lnTo>
                  <a:pt x="2127" y="30941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4107" name="Arc 20"/>
          <p:cNvSpPr>
            <a:spLocks noChangeAspect="1"/>
          </p:cNvSpPr>
          <p:nvPr/>
        </p:nvSpPr>
        <p:spPr bwMode="auto">
          <a:xfrm>
            <a:off x="7824788" y="3973513"/>
            <a:ext cx="468312" cy="657225"/>
          </a:xfrm>
          <a:custGeom>
            <a:avLst/>
            <a:gdLst>
              <a:gd name="T0" fmla="*/ 2147483647 w 22154"/>
              <a:gd name="T1" fmla="*/ 2147483647 h 31087"/>
              <a:gd name="T2" fmla="*/ 2147483647 w 22154"/>
              <a:gd name="T3" fmla="*/ 0 h 31087"/>
              <a:gd name="T4" fmla="*/ 2147483647 w 22154"/>
              <a:gd name="T5" fmla="*/ 2147483647 h 31087"/>
              <a:gd name="T6" fmla="*/ 0 60000 65536"/>
              <a:gd name="T7" fmla="*/ 0 60000 65536"/>
              <a:gd name="T8" fmla="*/ 0 60000 65536"/>
              <a:gd name="T9" fmla="*/ 0 w 22154"/>
              <a:gd name="T10" fmla="*/ 0 h 31087"/>
              <a:gd name="T11" fmla="*/ 22154 w 22154"/>
              <a:gd name="T12" fmla="*/ 31087 h 310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154" h="31087" fill="none" extrusionOk="0">
                <a:moveTo>
                  <a:pt x="22153" y="31079"/>
                </a:moveTo>
                <a:cubicBezTo>
                  <a:pt x="21969" y="31084"/>
                  <a:pt x="21784" y="31086"/>
                  <a:pt x="21600" y="31086"/>
                </a:cubicBezTo>
                <a:cubicBezTo>
                  <a:pt x="9670" y="31087"/>
                  <a:pt x="0" y="21416"/>
                  <a:pt x="0" y="9487"/>
                </a:cubicBezTo>
                <a:cubicBezTo>
                  <a:pt x="0" y="6198"/>
                  <a:pt x="750" y="2954"/>
                  <a:pt x="2194" y="-1"/>
                </a:cubicBezTo>
              </a:path>
              <a:path w="22154" h="31087" stroke="0" extrusionOk="0">
                <a:moveTo>
                  <a:pt x="22153" y="31079"/>
                </a:moveTo>
                <a:cubicBezTo>
                  <a:pt x="21969" y="31084"/>
                  <a:pt x="21784" y="31086"/>
                  <a:pt x="21600" y="31086"/>
                </a:cubicBezTo>
                <a:cubicBezTo>
                  <a:pt x="9670" y="31087"/>
                  <a:pt x="0" y="21416"/>
                  <a:pt x="0" y="9487"/>
                </a:cubicBezTo>
                <a:cubicBezTo>
                  <a:pt x="0" y="6198"/>
                  <a:pt x="750" y="2954"/>
                  <a:pt x="2194" y="-1"/>
                </a:cubicBezTo>
                <a:lnTo>
                  <a:pt x="21600" y="9487"/>
                </a:lnTo>
                <a:lnTo>
                  <a:pt x="22153" y="31079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4108" name="Arc 21"/>
          <p:cNvSpPr>
            <a:spLocks noChangeAspect="1"/>
          </p:cNvSpPr>
          <p:nvPr/>
        </p:nvSpPr>
        <p:spPr bwMode="auto">
          <a:xfrm>
            <a:off x="6496050" y="3538538"/>
            <a:ext cx="820738" cy="457200"/>
          </a:xfrm>
          <a:custGeom>
            <a:avLst/>
            <a:gdLst>
              <a:gd name="T0" fmla="*/ 2147483647 w 38795"/>
              <a:gd name="T1" fmla="*/ 2147483647 h 21600"/>
              <a:gd name="T2" fmla="*/ 0 w 38795"/>
              <a:gd name="T3" fmla="*/ 2147483647 h 21600"/>
              <a:gd name="T4" fmla="*/ 2147483647 w 38795"/>
              <a:gd name="T5" fmla="*/ 0 h 21600"/>
              <a:gd name="T6" fmla="*/ 0 60000 65536"/>
              <a:gd name="T7" fmla="*/ 0 60000 65536"/>
              <a:gd name="T8" fmla="*/ 0 60000 65536"/>
              <a:gd name="T9" fmla="*/ 0 w 38795"/>
              <a:gd name="T10" fmla="*/ 0 h 21600"/>
              <a:gd name="T11" fmla="*/ 38795 w 3879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795" h="21600" fill="none" extrusionOk="0">
                <a:moveTo>
                  <a:pt x="38794" y="8751"/>
                </a:moveTo>
                <a:cubicBezTo>
                  <a:pt x="35332" y="16563"/>
                  <a:pt x="27591" y="21599"/>
                  <a:pt x="19047" y="21599"/>
                </a:cubicBezTo>
                <a:cubicBezTo>
                  <a:pt x="11079" y="21599"/>
                  <a:pt x="3758" y="17213"/>
                  <a:pt x="0" y="10187"/>
                </a:cubicBezTo>
              </a:path>
              <a:path w="38795" h="21600" stroke="0" extrusionOk="0">
                <a:moveTo>
                  <a:pt x="38794" y="8751"/>
                </a:moveTo>
                <a:cubicBezTo>
                  <a:pt x="35332" y="16563"/>
                  <a:pt x="27591" y="21599"/>
                  <a:pt x="19047" y="21599"/>
                </a:cubicBezTo>
                <a:cubicBezTo>
                  <a:pt x="11079" y="21599"/>
                  <a:pt x="3758" y="17213"/>
                  <a:pt x="0" y="10187"/>
                </a:cubicBezTo>
                <a:lnTo>
                  <a:pt x="19047" y="0"/>
                </a:lnTo>
                <a:lnTo>
                  <a:pt x="38794" y="8751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4109" name="Arc 22"/>
          <p:cNvSpPr>
            <a:spLocks noChangeAspect="1"/>
          </p:cNvSpPr>
          <p:nvPr/>
        </p:nvSpPr>
        <p:spPr bwMode="auto">
          <a:xfrm>
            <a:off x="5716588" y="3997325"/>
            <a:ext cx="457200" cy="700088"/>
          </a:xfrm>
          <a:custGeom>
            <a:avLst/>
            <a:gdLst>
              <a:gd name="T0" fmla="*/ 2147483647 w 21600"/>
              <a:gd name="T1" fmla="*/ 0 h 33115"/>
              <a:gd name="T2" fmla="*/ 2147483647 w 21600"/>
              <a:gd name="T3" fmla="*/ 2147483647 h 33115"/>
              <a:gd name="T4" fmla="*/ 0 w 21600"/>
              <a:gd name="T5" fmla="*/ 2147483647 h 33115"/>
              <a:gd name="T6" fmla="*/ 0 60000 65536"/>
              <a:gd name="T7" fmla="*/ 0 60000 65536"/>
              <a:gd name="T8" fmla="*/ 0 60000 65536"/>
              <a:gd name="T9" fmla="*/ 0 w 21600"/>
              <a:gd name="T10" fmla="*/ 0 h 33115"/>
              <a:gd name="T11" fmla="*/ 21600 w 21600"/>
              <a:gd name="T12" fmla="*/ 33115 h 331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3115" fill="none" extrusionOk="0">
                <a:moveTo>
                  <a:pt x="18118" y="-1"/>
                </a:moveTo>
                <a:cubicBezTo>
                  <a:pt x="20390" y="3501"/>
                  <a:pt x="21600" y="7585"/>
                  <a:pt x="21600" y="11760"/>
                </a:cubicBezTo>
                <a:cubicBezTo>
                  <a:pt x="21600" y="22437"/>
                  <a:pt x="13797" y="31513"/>
                  <a:pt x="3241" y="33115"/>
                </a:cubicBezTo>
              </a:path>
              <a:path w="21600" h="33115" stroke="0" extrusionOk="0">
                <a:moveTo>
                  <a:pt x="18118" y="-1"/>
                </a:moveTo>
                <a:cubicBezTo>
                  <a:pt x="20390" y="3501"/>
                  <a:pt x="21600" y="7585"/>
                  <a:pt x="21600" y="11760"/>
                </a:cubicBezTo>
                <a:cubicBezTo>
                  <a:pt x="21600" y="22437"/>
                  <a:pt x="13797" y="31513"/>
                  <a:pt x="3241" y="33115"/>
                </a:cubicBezTo>
                <a:lnTo>
                  <a:pt x="0" y="11760"/>
                </a:lnTo>
                <a:lnTo>
                  <a:pt x="18118" y="-1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4110" name="Arc 24"/>
          <p:cNvSpPr>
            <a:spLocks noChangeAspect="1"/>
          </p:cNvSpPr>
          <p:nvPr/>
        </p:nvSpPr>
        <p:spPr bwMode="auto">
          <a:xfrm>
            <a:off x="6675438" y="5283200"/>
            <a:ext cx="839787" cy="457200"/>
          </a:xfrm>
          <a:custGeom>
            <a:avLst/>
            <a:gdLst>
              <a:gd name="T0" fmla="*/ 0 w 39653"/>
              <a:gd name="T1" fmla="*/ 2147483647 h 21600"/>
              <a:gd name="T2" fmla="*/ 2147483647 w 39653"/>
              <a:gd name="T3" fmla="*/ 2147483647 h 21600"/>
              <a:gd name="T4" fmla="*/ 2147483647 w 39653"/>
              <a:gd name="T5" fmla="*/ 2147483647 h 21600"/>
              <a:gd name="T6" fmla="*/ 0 60000 65536"/>
              <a:gd name="T7" fmla="*/ 0 60000 65536"/>
              <a:gd name="T8" fmla="*/ 0 60000 65536"/>
              <a:gd name="T9" fmla="*/ 0 w 39653"/>
              <a:gd name="T10" fmla="*/ 0 h 21600"/>
              <a:gd name="T11" fmla="*/ 39653 w 3965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653" h="21600" fill="none" extrusionOk="0">
                <a:moveTo>
                  <a:pt x="0" y="13714"/>
                </a:moveTo>
                <a:cubicBezTo>
                  <a:pt x="3244" y="5441"/>
                  <a:pt x="11223" y="-1"/>
                  <a:pt x="20109" y="-1"/>
                </a:cubicBezTo>
                <a:cubicBezTo>
                  <a:pt x="28475" y="-1"/>
                  <a:pt x="36089" y="4831"/>
                  <a:pt x="39652" y="12402"/>
                </a:cubicBezTo>
              </a:path>
              <a:path w="39653" h="21600" stroke="0" extrusionOk="0">
                <a:moveTo>
                  <a:pt x="0" y="13714"/>
                </a:moveTo>
                <a:cubicBezTo>
                  <a:pt x="3244" y="5441"/>
                  <a:pt x="11223" y="-1"/>
                  <a:pt x="20109" y="-1"/>
                </a:cubicBezTo>
                <a:cubicBezTo>
                  <a:pt x="28475" y="-1"/>
                  <a:pt x="36089" y="4831"/>
                  <a:pt x="39652" y="12402"/>
                </a:cubicBezTo>
                <a:lnTo>
                  <a:pt x="20109" y="21600"/>
                </a:lnTo>
                <a:lnTo>
                  <a:pt x="0" y="13714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4111" name="Arc 25"/>
          <p:cNvSpPr>
            <a:spLocks noChangeAspect="1"/>
          </p:cNvSpPr>
          <p:nvPr/>
        </p:nvSpPr>
        <p:spPr bwMode="auto">
          <a:xfrm>
            <a:off x="5834063" y="4835525"/>
            <a:ext cx="522287" cy="628650"/>
          </a:xfrm>
          <a:custGeom>
            <a:avLst/>
            <a:gdLst>
              <a:gd name="T0" fmla="*/ 0 w 24688"/>
              <a:gd name="T1" fmla="*/ 2147483647 h 29700"/>
              <a:gd name="T2" fmla="*/ 2147483647 w 24688"/>
              <a:gd name="T3" fmla="*/ 2147483647 h 29700"/>
              <a:gd name="T4" fmla="*/ 2147483647 w 24688"/>
              <a:gd name="T5" fmla="*/ 2147483647 h 29700"/>
              <a:gd name="T6" fmla="*/ 0 60000 65536"/>
              <a:gd name="T7" fmla="*/ 0 60000 65536"/>
              <a:gd name="T8" fmla="*/ 0 60000 65536"/>
              <a:gd name="T9" fmla="*/ 0 w 24688"/>
              <a:gd name="T10" fmla="*/ 0 h 29700"/>
              <a:gd name="T11" fmla="*/ 24688 w 24688"/>
              <a:gd name="T12" fmla="*/ 29700 h 297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688" h="29700" fill="none" extrusionOk="0">
                <a:moveTo>
                  <a:pt x="-1" y="221"/>
                </a:moveTo>
                <a:cubicBezTo>
                  <a:pt x="1022" y="74"/>
                  <a:pt x="2054" y="-1"/>
                  <a:pt x="3088" y="-1"/>
                </a:cubicBezTo>
                <a:cubicBezTo>
                  <a:pt x="15017" y="0"/>
                  <a:pt x="24688" y="9670"/>
                  <a:pt x="24688" y="21600"/>
                </a:cubicBezTo>
                <a:cubicBezTo>
                  <a:pt x="24688" y="24376"/>
                  <a:pt x="24152" y="27126"/>
                  <a:pt x="23111" y="29699"/>
                </a:cubicBezTo>
              </a:path>
              <a:path w="24688" h="29700" stroke="0" extrusionOk="0">
                <a:moveTo>
                  <a:pt x="-1" y="221"/>
                </a:moveTo>
                <a:cubicBezTo>
                  <a:pt x="1022" y="74"/>
                  <a:pt x="2054" y="-1"/>
                  <a:pt x="3088" y="-1"/>
                </a:cubicBezTo>
                <a:cubicBezTo>
                  <a:pt x="15017" y="0"/>
                  <a:pt x="24688" y="9670"/>
                  <a:pt x="24688" y="21600"/>
                </a:cubicBezTo>
                <a:cubicBezTo>
                  <a:pt x="24688" y="24376"/>
                  <a:pt x="24152" y="27126"/>
                  <a:pt x="23111" y="29699"/>
                </a:cubicBezTo>
                <a:lnTo>
                  <a:pt x="3088" y="21600"/>
                </a:lnTo>
                <a:lnTo>
                  <a:pt x="-1" y="221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35847" name="Freeform 7"/>
          <p:cNvSpPr>
            <a:spLocks/>
          </p:cNvSpPr>
          <p:nvPr/>
        </p:nvSpPr>
        <p:spPr bwMode="auto">
          <a:xfrm>
            <a:off x="5473700" y="933450"/>
            <a:ext cx="2411413" cy="1670050"/>
          </a:xfrm>
          <a:custGeom>
            <a:avLst/>
            <a:gdLst/>
            <a:ahLst/>
            <a:cxnLst>
              <a:cxn ang="0">
                <a:pos x="0" y="893"/>
              </a:cxn>
              <a:cxn ang="0">
                <a:pos x="467" y="0"/>
              </a:cxn>
              <a:cxn ang="0">
                <a:pos x="1469" y="117"/>
              </a:cxn>
              <a:cxn ang="0">
                <a:pos x="1519" y="1052"/>
              </a:cxn>
              <a:cxn ang="0">
                <a:pos x="0" y="893"/>
              </a:cxn>
            </a:cxnLst>
            <a:rect l="0" t="0" r="r" b="b"/>
            <a:pathLst>
              <a:path w="1519" h="1052">
                <a:moveTo>
                  <a:pt x="0" y="893"/>
                </a:moveTo>
                <a:lnTo>
                  <a:pt x="467" y="0"/>
                </a:lnTo>
                <a:lnTo>
                  <a:pt x="1469" y="117"/>
                </a:lnTo>
                <a:lnTo>
                  <a:pt x="1519" y="1052"/>
                </a:lnTo>
                <a:lnTo>
                  <a:pt x="0" y="893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113" name="Arc 12"/>
          <p:cNvSpPr>
            <a:spLocks noChangeAspect="1"/>
          </p:cNvSpPr>
          <p:nvPr/>
        </p:nvSpPr>
        <p:spPr bwMode="auto">
          <a:xfrm>
            <a:off x="6008688" y="947738"/>
            <a:ext cx="661987" cy="457200"/>
          </a:xfrm>
          <a:custGeom>
            <a:avLst/>
            <a:gdLst>
              <a:gd name="T0" fmla="*/ 2147483647 w 31255"/>
              <a:gd name="T1" fmla="*/ 2147483647 h 21600"/>
              <a:gd name="T2" fmla="*/ 0 w 31255"/>
              <a:gd name="T3" fmla="*/ 2147483647 h 21600"/>
              <a:gd name="T4" fmla="*/ 2147483647 w 31255"/>
              <a:gd name="T5" fmla="*/ 0 h 21600"/>
              <a:gd name="T6" fmla="*/ 0 60000 65536"/>
              <a:gd name="T7" fmla="*/ 0 60000 65536"/>
              <a:gd name="T8" fmla="*/ 0 60000 65536"/>
              <a:gd name="T9" fmla="*/ 0 w 31255"/>
              <a:gd name="T10" fmla="*/ 0 h 21600"/>
              <a:gd name="T11" fmla="*/ 31255 w 3125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1255" h="21600" fill="none" extrusionOk="0">
                <a:moveTo>
                  <a:pt x="31254" y="2458"/>
                </a:moveTo>
                <a:cubicBezTo>
                  <a:pt x="30004" y="13365"/>
                  <a:pt x="20772" y="21599"/>
                  <a:pt x="9795" y="21599"/>
                </a:cubicBezTo>
                <a:cubicBezTo>
                  <a:pt x="6390" y="21599"/>
                  <a:pt x="3034" y="20795"/>
                  <a:pt x="0" y="19251"/>
                </a:cubicBezTo>
              </a:path>
              <a:path w="31255" h="21600" stroke="0" extrusionOk="0">
                <a:moveTo>
                  <a:pt x="31254" y="2458"/>
                </a:moveTo>
                <a:cubicBezTo>
                  <a:pt x="30004" y="13365"/>
                  <a:pt x="20772" y="21599"/>
                  <a:pt x="9795" y="21599"/>
                </a:cubicBezTo>
                <a:cubicBezTo>
                  <a:pt x="6390" y="21599"/>
                  <a:pt x="3034" y="20795"/>
                  <a:pt x="0" y="19251"/>
                </a:cubicBezTo>
                <a:lnTo>
                  <a:pt x="9795" y="0"/>
                </a:lnTo>
                <a:lnTo>
                  <a:pt x="31254" y="2458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4114" name="Arc 13"/>
          <p:cNvSpPr>
            <a:spLocks noChangeAspect="1"/>
          </p:cNvSpPr>
          <p:nvPr/>
        </p:nvSpPr>
        <p:spPr bwMode="auto">
          <a:xfrm>
            <a:off x="5505450" y="1931988"/>
            <a:ext cx="457200" cy="455612"/>
          </a:xfrm>
          <a:custGeom>
            <a:avLst/>
            <a:gdLst>
              <a:gd name="T0" fmla="*/ 2147483647 w 21600"/>
              <a:gd name="T1" fmla="*/ 0 h 21558"/>
              <a:gd name="T2" fmla="*/ 2147483647 w 21600"/>
              <a:gd name="T3" fmla="*/ 2147483647 h 21558"/>
              <a:gd name="T4" fmla="*/ 0 w 21600"/>
              <a:gd name="T5" fmla="*/ 2147483647 h 21558"/>
              <a:gd name="T6" fmla="*/ 0 60000 65536"/>
              <a:gd name="T7" fmla="*/ 0 60000 65536"/>
              <a:gd name="T8" fmla="*/ 0 60000 65536"/>
              <a:gd name="T9" fmla="*/ 0 w 21600"/>
              <a:gd name="T10" fmla="*/ 0 h 21558"/>
              <a:gd name="T11" fmla="*/ 21600 w 21600"/>
              <a:gd name="T12" fmla="*/ 21558 h 215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58" fill="none" extrusionOk="0">
                <a:moveTo>
                  <a:pt x="9752" y="-1"/>
                </a:moveTo>
                <a:cubicBezTo>
                  <a:pt x="17019" y="3676"/>
                  <a:pt x="21600" y="11128"/>
                  <a:pt x="21600" y="19273"/>
                </a:cubicBezTo>
                <a:cubicBezTo>
                  <a:pt x="21600" y="20036"/>
                  <a:pt x="21559" y="20798"/>
                  <a:pt x="21478" y="21557"/>
                </a:cubicBezTo>
              </a:path>
              <a:path w="21600" h="21558" stroke="0" extrusionOk="0">
                <a:moveTo>
                  <a:pt x="9752" y="-1"/>
                </a:moveTo>
                <a:cubicBezTo>
                  <a:pt x="17019" y="3676"/>
                  <a:pt x="21600" y="11128"/>
                  <a:pt x="21600" y="19273"/>
                </a:cubicBezTo>
                <a:cubicBezTo>
                  <a:pt x="21600" y="20036"/>
                  <a:pt x="21559" y="20798"/>
                  <a:pt x="21478" y="21557"/>
                </a:cubicBezTo>
                <a:lnTo>
                  <a:pt x="0" y="19273"/>
                </a:lnTo>
                <a:lnTo>
                  <a:pt x="9752" y="-1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4115" name="Arc 26"/>
          <p:cNvSpPr>
            <a:spLocks noChangeAspect="1"/>
          </p:cNvSpPr>
          <p:nvPr/>
        </p:nvSpPr>
        <p:spPr bwMode="auto">
          <a:xfrm>
            <a:off x="7345363" y="1073150"/>
            <a:ext cx="481012" cy="508000"/>
          </a:xfrm>
          <a:custGeom>
            <a:avLst/>
            <a:gdLst>
              <a:gd name="T0" fmla="*/ 2147483647 w 22760"/>
              <a:gd name="T1" fmla="*/ 2147483647 h 23985"/>
              <a:gd name="T2" fmla="*/ 2147483647 w 22760"/>
              <a:gd name="T3" fmla="*/ 0 h 23985"/>
              <a:gd name="T4" fmla="*/ 2147483647 w 22760"/>
              <a:gd name="T5" fmla="*/ 2147483647 h 23985"/>
              <a:gd name="T6" fmla="*/ 0 60000 65536"/>
              <a:gd name="T7" fmla="*/ 0 60000 65536"/>
              <a:gd name="T8" fmla="*/ 0 60000 65536"/>
              <a:gd name="T9" fmla="*/ 0 w 22760"/>
              <a:gd name="T10" fmla="*/ 0 h 23985"/>
              <a:gd name="T11" fmla="*/ 22760 w 22760"/>
              <a:gd name="T12" fmla="*/ 23985 h 239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760" h="23985" fill="none" extrusionOk="0">
                <a:moveTo>
                  <a:pt x="22759" y="23953"/>
                </a:moveTo>
                <a:cubicBezTo>
                  <a:pt x="22373" y="23974"/>
                  <a:pt x="21986" y="23984"/>
                  <a:pt x="21600" y="23984"/>
                </a:cubicBezTo>
                <a:cubicBezTo>
                  <a:pt x="9670" y="23985"/>
                  <a:pt x="0" y="14314"/>
                  <a:pt x="0" y="2385"/>
                </a:cubicBezTo>
                <a:cubicBezTo>
                  <a:pt x="0" y="1588"/>
                  <a:pt x="44" y="791"/>
                  <a:pt x="132" y="0"/>
                </a:cubicBezTo>
              </a:path>
              <a:path w="22760" h="23985" stroke="0" extrusionOk="0">
                <a:moveTo>
                  <a:pt x="22759" y="23953"/>
                </a:moveTo>
                <a:cubicBezTo>
                  <a:pt x="22373" y="23974"/>
                  <a:pt x="21986" y="23984"/>
                  <a:pt x="21600" y="23984"/>
                </a:cubicBezTo>
                <a:cubicBezTo>
                  <a:pt x="9670" y="23985"/>
                  <a:pt x="0" y="14314"/>
                  <a:pt x="0" y="2385"/>
                </a:cubicBezTo>
                <a:cubicBezTo>
                  <a:pt x="0" y="1588"/>
                  <a:pt x="44" y="791"/>
                  <a:pt x="132" y="0"/>
                </a:cubicBezTo>
                <a:lnTo>
                  <a:pt x="21600" y="2385"/>
                </a:lnTo>
                <a:lnTo>
                  <a:pt x="22759" y="23953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4116" name="Arc 27"/>
          <p:cNvSpPr>
            <a:spLocks noChangeAspect="1"/>
          </p:cNvSpPr>
          <p:nvPr/>
        </p:nvSpPr>
        <p:spPr bwMode="auto">
          <a:xfrm>
            <a:off x="7429500" y="2136775"/>
            <a:ext cx="454025" cy="457200"/>
          </a:xfrm>
          <a:custGeom>
            <a:avLst/>
            <a:gdLst>
              <a:gd name="T0" fmla="*/ 0 w 21474"/>
              <a:gd name="T1" fmla="*/ 2147483647 h 21580"/>
              <a:gd name="T2" fmla="*/ 2147483647 w 21474"/>
              <a:gd name="T3" fmla="*/ 0 h 21580"/>
              <a:gd name="T4" fmla="*/ 2147483647 w 21474"/>
              <a:gd name="T5" fmla="*/ 2147483647 h 21580"/>
              <a:gd name="T6" fmla="*/ 0 60000 65536"/>
              <a:gd name="T7" fmla="*/ 0 60000 65536"/>
              <a:gd name="T8" fmla="*/ 0 60000 65536"/>
              <a:gd name="T9" fmla="*/ 0 w 21474"/>
              <a:gd name="T10" fmla="*/ 0 h 21580"/>
              <a:gd name="T11" fmla="*/ 21474 w 21474"/>
              <a:gd name="T12" fmla="*/ 21580 h 215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74" h="21580" fill="none" extrusionOk="0">
                <a:moveTo>
                  <a:pt x="-1" y="19253"/>
                </a:moveTo>
                <a:cubicBezTo>
                  <a:pt x="1149" y="8639"/>
                  <a:pt x="9881" y="457"/>
                  <a:pt x="20547" y="-1"/>
                </a:cubicBezTo>
              </a:path>
              <a:path w="21474" h="21580" stroke="0" extrusionOk="0">
                <a:moveTo>
                  <a:pt x="-1" y="19253"/>
                </a:moveTo>
                <a:cubicBezTo>
                  <a:pt x="1149" y="8639"/>
                  <a:pt x="9881" y="457"/>
                  <a:pt x="20547" y="-1"/>
                </a:cubicBezTo>
                <a:lnTo>
                  <a:pt x="21474" y="21580"/>
                </a:lnTo>
                <a:lnTo>
                  <a:pt x="-1" y="19253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35870" name="Line 30"/>
          <p:cNvSpPr>
            <a:spLocks noChangeShapeType="1"/>
          </p:cNvSpPr>
          <p:nvPr/>
        </p:nvSpPr>
        <p:spPr bwMode="auto">
          <a:xfrm flipV="1">
            <a:off x="933450" y="3668713"/>
            <a:ext cx="2571750" cy="1454150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ZA"/>
          </a:p>
        </p:txBody>
      </p:sp>
      <p:sp>
        <p:nvSpPr>
          <p:cNvPr id="35871" name="Line 31"/>
          <p:cNvSpPr>
            <a:spLocks noChangeShapeType="1"/>
          </p:cNvSpPr>
          <p:nvPr/>
        </p:nvSpPr>
        <p:spPr bwMode="auto">
          <a:xfrm flipV="1">
            <a:off x="933450" y="5002213"/>
            <a:ext cx="3111500" cy="120650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ZA"/>
          </a:p>
        </p:txBody>
      </p:sp>
      <p:sp>
        <p:nvSpPr>
          <p:cNvPr id="4119" name="Text Box 34"/>
          <p:cNvSpPr txBox="1">
            <a:spLocks noChangeArrowheads="1"/>
          </p:cNvSpPr>
          <p:nvPr/>
        </p:nvSpPr>
        <p:spPr bwMode="auto">
          <a:xfrm>
            <a:off x="1354138" y="749300"/>
            <a:ext cx="1409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/>
              <a:t>TRIANGLE</a:t>
            </a:r>
            <a:endParaRPr lang="en-US" b="1"/>
          </a:p>
        </p:txBody>
      </p:sp>
      <p:sp>
        <p:nvSpPr>
          <p:cNvPr id="4120" name="Text Box 35"/>
          <p:cNvSpPr txBox="1">
            <a:spLocks noChangeArrowheads="1"/>
          </p:cNvSpPr>
          <p:nvPr/>
        </p:nvSpPr>
        <p:spPr bwMode="auto">
          <a:xfrm>
            <a:off x="3883025" y="776288"/>
            <a:ext cx="2235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/>
              <a:t>QUADRILATERAL</a:t>
            </a:r>
            <a:endParaRPr lang="en-US" b="1"/>
          </a:p>
        </p:txBody>
      </p:sp>
      <p:sp>
        <p:nvSpPr>
          <p:cNvPr id="4121" name="Text Box 36"/>
          <p:cNvSpPr txBox="1">
            <a:spLocks noChangeArrowheads="1"/>
          </p:cNvSpPr>
          <p:nvPr/>
        </p:nvSpPr>
        <p:spPr bwMode="auto">
          <a:xfrm>
            <a:off x="1150938" y="3243263"/>
            <a:ext cx="16637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/>
              <a:t>PENTAGON</a:t>
            </a:r>
            <a:endParaRPr lang="en-US" b="1"/>
          </a:p>
        </p:txBody>
      </p:sp>
      <p:sp>
        <p:nvSpPr>
          <p:cNvPr id="4122" name="Text Box 37"/>
          <p:cNvSpPr txBox="1">
            <a:spLocks noChangeArrowheads="1"/>
          </p:cNvSpPr>
          <p:nvPr/>
        </p:nvSpPr>
        <p:spPr bwMode="auto">
          <a:xfrm>
            <a:off x="4683125" y="3270250"/>
            <a:ext cx="1739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/>
              <a:t>HEXAGON</a:t>
            </a:r>
            <a:endParaRPr lang="en-US" b="1"/>
          </a:p>
        </p:txBody>
      </p:sp>
      <p:sp>
        <p:nvSpPr>
          <p:cNvPr id="4123" name="Text Box 38"/>
          <p:cNvSpPr txBox="1">
            <a:spLocks noChangeArrowheads="1"/>
          </p:cNvSpPr>
          <p:nvPr/>
        </p:nvSpPr>
        <p:spPr bwMode="auto">
          <a:xfrm>
            <a:off x="714375" y="2635250"/>
            <a:ext cx="314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sum of interior angles = 180°</a:t>
            </a:r>
            <a:endParaRPr lang="en-US"/>
          </a:p>
        </p:txBody>
      </p:sp>
      <p:sp>
        <p:nvSpPr>
          <p:cNvPr id="35879" name="Text Box 39"/>
          <p:cNvSpPr txBox="1">
            <a:spLocks noChangeArrowheads="1"/>
          </p:cNvSpPr>
          <p:nvPr/>
        </p:nvSpPr>
        <p:spPr bwMode="auto">
          <a:xfrm>
            <a:off x="4778375" y="5808663"/>
            <a:ext cx="26289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sum of interior angles </a:t>
            </a:r>
            <a:endParaRPr lang="en-US"/>
          </a:p>
        </p:txBody>
      </p:sp>
      <p:sp>
        <p:nvSpPr>
          <p:cNvPr id="35880" name="Text Box 40"/>
          <p:cNvSpPr txBox="1">
            <a:spLocks noChangeArrowheads="1"/>
          </p:cNvSpPr>
          <p:nvPr/>
        </p:nvSpPr>
        <p:spPr bwMode="auto">
          <a:xfrm>
            <a:off x="996950" y="5800725"/>
            <a:ext cx="284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sum of interior angles  </a:t>
            </a:r>
            <a:endParaRPr lang="en-US"/>
          </a:p>
        </p:txBody>
      </p:sp>
      <p:sp>
        <p:nvSpPr>
          <p:cNvPr id="35881" name="Text Box 41"/>
          <p:cNvSpPr txBox="1">
            <a:spLocks noChangeArrowheads="1"/>
          </p:cNvSpPr>
          <p:nvPr/>
        </p:nvSpPr>
        <p:spPr bwMode="auto">
          <a:xfrm>
            <a:off x="4919663" y="2587625"/>
            <a:ext cx="2628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sum of interior angles </a:t>
            </a:r>
            <a:endParaRPr lang="en-US"/>
          </a:p>
        </p:txBody>
      </p:sp>
      <p:sp>
        <p:nvSpPr>
          <p:cNvPr id="35882" name="Line 42"/>
          <p:cNvSpPr>
            <a:spLocks noChangeShapeType="1"/>
          </p:cNvSpPr>
          <p:nvPr/>
        </p:nvSpPr>
        <p:spPr bwMode="auto">
          <a:xfrm flipV="1">
            <a:off x="5468938" y="1112838"/>
            <a:ext cx="2336800" cy="12319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ZA"/>
          </a:p>
        </p:txBody>
      </p:sp>
      <p:sp>
        <p:nvSpPr>
          <p:cNvPr id="35883" name="Line 43"/>
          <p:cNvSpPr>
            <a:spLocks noChangeShapeType="1"/>
          </p:cNvSpPr>
          <p:nvPr/>
        </p:nvSpPr>
        <p:spPr bwMode="auto">
          <a:xfrm flipV="1">
            <a:off x="5897563" y="3522663"/>
            <a:ext cx="1006475" cy="1765300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ZA"/>
          </a:p>
        </p:txBody>
      </p:sp>
      <p:sp>
        <p:nvSpPr>
          <p:cNvPr id="35884" name="Line 44"/>
          <p:cNvSpPr>
            <a:spLocks noChangeShapeType="1"/>
          </p:cNvSpPr>
          <p:nvPr/>
        </p:nvSpPr>
        <p:spPr bwMode="auto">
          <a:xfrm flipV="1">
            <a:off x="5895975" y="4168775"/>
            <a:ext cx="2386013" cy="1123950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ZA"/>
          </a:p>
        </p:txBody>
      </p:sp>
      <p:sp>
        <p:nvSpPr>
          <p:cNvPr id="35885" name="Line 45"/>
          <p:cNvSpPr>
            <a:spLocks noChangeShapeType="1"/>
          </p:cNvSpPr>
          <p:nvPr/>
        </p:nvSpPr>
        <p:spPr bwMode="auto">
          <a:xfrm flipV="1">
            <a:off x="5895975" y="5145088"/>
            <a:ext cx="2414588" cy="147637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ZA"/>
          </a:p>
        </p:txBody>
      </p:sp>
      <p:sp>
        <p:nvSpPr>
          <p:cNvPr id="35886" name="Text Box 46"/>
          <p:cNvSpPr txBox="1">
            <a:spLocks noChangeArrowheads="1"/>
          </p:cNvSpPr>
          <p:nvPr/>
        </p:nvSpPr>
        <p:spPr bwMode="auto">
          <a:xfrm>
            <a:off x="6103938" y="2876550"/>
            <a:ext cx="19923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= 2 x</a:t>
            </a:r>
            <a:r>
              <a:rPr lang="en-GB">
                <a:sym typeface="Symbol" charset="2"/>
              </a:rPr>
              <a:t> 180</a:t>
            </a:r>
            <a:r>
              <a:rPr lang="en-GB"/>
              <a:t>°</a:t>
            </a:r>
            <a:r>
              <a:rPr lang="en-GB">
                <a:sym typeface="Symbol" charset="2"/>
              </a:rPr>
              <a:t> = 360</a:t>
            </a:r>
            <a:r>
              <a:rPr lang="en-GB"/>
              <a:t>°</a:t>
            </a:r>
            <a:endParaRPr lang="en-US"/>
          </a:p>
        </p:txBody>
      </p:sp>
      <p:sp>
        <p:nvSpPr>
          <p:cNvPr id="35887" name="Text Box 47"/>
          <p:cNvSpPr txBox="1">
            <a:spLocks noChangeArrowheads="1"/>
          </p:cNvSpPr>
          <p:nvPr/>
        </p:nvSpPr>
        <p:spPr bwMode="auto">
          <a:xfrm>
            <a:off x="7048500" y="5824538"/>
            <a:ext cx="20955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= 4 x</a:t>
            </a:r>
            <a:r>
              <a:rPr lang="en-GB">
                <a:sym typeface="Symbol" charset="2"/>
              </a:rPr>
              <a:t> 180</a:t>
            </a:r>
            <a:r>
              <a:rPr lang="en-GB"/>
              <a:t>°</a:t>
            </a:r>
            <a:r>
              <a:rPr lang="en-GB">
                <a:sym typeface="Symbol" charset="2"/>
              </a:rPr>
              <a:t> = 720</a:t>
            </a:r>
            <a:r>
              <a:rPr lang="en-GB"/>
              <a:t>°</a:t>
            </a:r>
            <a:endParaRPr lang="en-GB">
              <a:sym typeface="Symbol" charset="2"/>
            </a:endParaRPr>
          </a:p>
        </p:txBody>
      </p:sp>
      <p:sp>
        <p:nvSpPr>
          <p:cNvPr id="35888" name="Text Box 48"/>
          <p:cNvSpPr txBox="1">
            <a:spLocks noChangeArrowheads="1"/>
          </p:cNvSpPr>
          <p:nvPr/>
        </p:nvSpPr>
        <p:spPr bwMode="auto">
          <a:xfrm>
            <a:off x="1700213" y="6103938"/>
            <a:ext cx="2095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= 3 x</a:t>
            </a:r>
            <a:r>
              <a:rPr lang="en-GB">
                <a:sym typeface="Symbol" charset="2"/>
              </a:rPr>
              <a:t> 180</a:t>
            </a:r>
            <a:r>
              <a:rPr lang="en-GB"/>
              <a:t>°</a:t>
            </a:r>
            <a:r>
              <a:rPr lang="en-US"/>
              <a:t> </a:t>
            </a:r>
            <a:r>
              <a:rPr lang="en-GB">
                <a:sym typeface="Symbol" charset="2"/>
              </a:rPr>
              <a:t>= 540</a:t>
            </a:r>
            <a:r>
              <a:rPr lang="en-GB"/>
              <a:t>°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5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5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5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5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5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70" grpId="0" animBg="1"/>
      <p:bldP spid="35871" grpId="0" animBg="1"/>
      <p:bldP spid="35879" grpId="0"/>
      <p:bldP spid="35880" grpId="0"/>
      <p:bldP spid="35881" grpId="0"/>
      <p:bldP spid="35882" grpId="0" animBg="1"/>
      <p:bldP spid="35883" grpId="0" animBg="1"/>
      <p:bldP spid="35884" grpId="0" animBg="1"/>
      <p:bldP spid="35885" grpId="0" animBg="1"/>
      <p:bldP spid="35886" grpId="0"/>
      <p:bldP spid="35887" grpId="0"/>
      <p:bldP spid="3588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863600" y="939800"/>
            <a:ext cx="7556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An </a:t>
            </a:r>
            <a:r>
              <a:rPr lang="en-GB" i="1">
                <a:latin typeface="Times New Roman" charset="0"/>
                <a:cs typeface="Times New Roman" charset="0"/>
              </a:rPr>
              <a:t>n</a:t>
            </a:r>
            <a:r>
              <a:rPr lang="en-GB"/>
              <a:t>-sided polygon can be split into (</a:t>
            </a:r>
            <a:r>
              <a:rPr lang="en-GB" i="1">
                <a:latin typeface="Times New Roman" charset="0"/>
                <a:cs typeface="Times New Roman" charset="0"/>
              </a:rPr>
              <a:t>n</a:t>
            </a:r>
            <a:r>
              <a:rPr lang="en-GB"/>
              <a:t> </a:t>
            </a:r>
            <a:r>
              <a:rPr lang="en-US"/>
              <a:t>–</a:t>
            </a:r>
            <a:r>
              <a:rPr lang="en-GB"/>
              <a:t> 2) triangles.</a:t>
            </a:r>
            <a:endParaRPr lang="en-US"/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1651000" y="1625600"/>
            <a:ext cx="5605463" cy="784225"/>
          </a:xfrm>
          <a:prstGeom prst="rect">
            <a:avLst/>
          </a:prstGeom>
          <a:gradFill rotWithShape="1">
            <a:gsLst>
              <a:gs pos="0">
                <a:srgbClr val="D9D9FF"/>
              </a:gs>
              <a:gs pos="64999">
                <a:srgbClr val="A4A4FF"/>
              </a:gs>
              <a:gs pos="100000">
                <a:srgbClr val="7E7EFF"/>
              </a:gs>
            </a:gsLst>
            <a:lin ang="5400000" scaled="1"/>
          </a:gradFill>
          <a:ln w="9525">
            <a:solidFill>
              <a:srgbClr val="2D2DFE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>
                <a:solidFill>
                  <a:srgbClr val="000000"/>
                </a:solidFill>
              </a:rPr>
              <a:t>The sum of the interior angles in an </a:t>
            </a:r>
            <a:r>
              <a:rPr lang="en-GB" i="1">
                <a:solidFill>
                  <a:srgbClr val="000000"/>
                </a:solidFill>
                <a:latin typeface="Times New Roman" charset="0"/>
                <a:cs typeface="Times New Roman" charset="0"/>
              </a:rPr>
              <a:t>n</a:t>
            </a:r>
            <a:r>
              <a:rPr lang="en-GB">
                <a:solidFill>
                  <a:srgbClr val="000000"/>
                </a:solidFill>
              </a:rPr>
              <a:t>-sided polygon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>
                <a:solidFill>
                  <a:srgbClr val="000000"/>
                </a:solidFill>
              </a:rPr>
              <a:t>= (</a:t>
            </a:r>
            <a:r>
              <a:rPr lang="en-GB" i="1">
                <a:solidFill>
                  <a:srgbClr val="000000"/>
                </a:solidFill>
                <a:latin typeface="Times New Roman" charset="0"/>
                <a:cs typeface="Times New Roman" charset="0"/>
              </a:rPr>
              <a:t>n</a:t>
            </a:r>
            <a:r>
              <a:rPr lang="en-GB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–</a:t>
            </a:r>
            <a:r>
              <a:rPr lang="en-GB">
                <a:solidFill>
                  <a:srgbClr val="000000"/>
                </a:solidFill>
              </a:rPr>
              <a:t> 2) </a:t>
            </a:r>
            <a:r>
              <a:rPr lang="en-GB">
                <a:solidFill>
                  <a:srgbClr val="000000"/>
                </a:solidFill>
                <a:sym typeface="Symbol" charset="2"/>
              </a:rPr>
              <a:t>x 180</a:t>
            </a:r>
            <a:r>
              <a:rPr lang="en-GB"/>
              <a:t>°</a:t>
            </a:r>
            <a:endParaRPr lang="en-GB" baseline="40000">
              <a:solidFill>
                <a:srgbClr val="000000"/>
              </a:solidFill>
              <a:sym typeface="Symbol" charset="2"/>
            </a:endParaRP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850900" y="3098800"/>
            <a:ext cx="2070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/>
              <a:t>Example</a:t>
            </a:r>
            <a:endParaRPr lang="en-US" b="1"/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850900" y="3568700"/>
            <a:ext cx="8064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Find the sum of the interior angles in a nonagon.</a:t>
            </a:r>
            <a:endParaRPr lang="en-US"/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871538" y="4330700"/>
            <a:ext cx="5486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Sum of interior angles = (</a:t>
            </a:r>
            <a:r>
              <a:rPr lang="en-GB" i="1">
                <a:latin typeface="Times New Roman" charset="0"/>
                <a:cs typeface="Times New Roman" charset="0"/>
              </a:rPr>
              <a:t>n</a:t>
            </a:r>
            <a:r>
              <a:rPr lang="en-GB"/>
              <a:t> </a:t>
            </a:r>
            <a:r>
              <a:rPr lang="en-US"/>
              <a:t>–</a:t>
            </a:r>
            <a:r>
              <a:rPr lang="en-GB"/>
              <a:t> 2) </a:t>
            </a:r>
            <a:r>
              <a:rPr lang="en-GB">
                <a:sym typeface="Symbol" charset="2"/>
              </a:rPr>
              <a:t>x 180</a:t>
            </a:r>
            <a:r>
              <a:rPr lang="en-GB"/>
              <a:t>°</a:t>
            </a:r>
            <a:r>
              <a:rPr lang="en-GB">
                <a:sym typeface="Symbol" charset="2"/>
              </a:rPr>
              <a:t> </a:t>
            </a:r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3157538" y="5422900"/>
            <a:ext cx="14636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= 7 </a:t>
            </a:r>
            <a:r>
              <a:rPr lang="en-GB">
                <a:sym typeface="Symbol" charset="2"/>
              </a:rPr>
              <a:t>x 180</a:t>
            </a:r>
            <a:r>
              <a:rPr lang="en-GB"/>
              <a:t>° </a:t>
            </a:r>
            <a:endParaRPr lang="en-US"/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3157538" y="5935663"/>
            <a:ext cx="2679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= 1260°</a:t>
            </a:r>
            <a:endParaRPr lang="en-US" baseline="40000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157538" y="4876800"/>
            <a:ext cx="203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= (9 – 2) x 180</a:t>
            </a:r>
            <a:r>
              <a:rPr lang="en-GB"/>
              <a:t>°</a:t>
            </a:r>
            <a:endParaRPr lang="en-US" baseline="40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2" grpId="0"/>
      <p:bldP spid="39943" grpId="0"/>
      <p:bldP spid="39944" grpId="0"/>
      <p:bldP spid="39945" grpId="0"/>
      <p:bldP spid="39946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5"/>
          <p:cNvSpPr txBox="1">
            <a:spLocks noChangeArrowheads="1"/>
          </p:cNvSpPr>
          <p:nvPr/>
        </p:nvSpPr>
        <p:spPr bwMode="auto">
          <a:xfrm>
            <a:off x="825500" y="749300"/>
            <a:ext cx="54991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/>
              <a:t>Example  </a:t>
            </a:r>
            <a:r>
              <a:rPr lang="en-GB" sz="2000"/>
              <a:t>Find the value of </a:t>
            </a:r>
            <a:r>
              <a:rPr lang="en-GB" sz="2000" i="1">
                <a:latin typeface="Times New Roman" charset="0"/>
              </a:rPr>
              <a:t>x</a:t>
            </a:r>
            <a:r>
              <a:rPr lang="en-GB" sz="2000"/>
              <a:t>.</a:t>
            </a:r>
            <a:endParaRPr lang="en-US" sz="2000" b="1"/>
          </a:p>
        </p:txBody>
      </p:sp>
      <p:grpSp>
        <p:nvGrpSpPr>
          <p:cNvPr id="6147" name="Group 22"/>
          <p:cNvGrpSpPr>
            <a:grpSpLocks/>
          </p:cNvGrpSpPr>
          <p:nvPr/>
        </p:nvGrpSpPr>
        <p:grpSpPr bwMode="auto">
          <a:xfrm>
            <a:off x="1550988" y="1336675"/>
            <a:ext cx="4721225" cy="2892425"/>
            <a:chOff x="945" y="674"/>
            <a:chExt cx="2974" cy="1822"/>
          </a:xfrm>
        </p:grpSpPr>
        <p:grpSp>
          <p:nvGrpSpPr>
            <p:cNvPr id="6152" name="Group 20"/>
            <p:cNvGrpSpPr>
              <a:grpSpLocks/>
            </p:cNvGrpSpPr>
            <p:nvPr/>
          </p:nvGrpSpPr>
          <p:grpSpPr bwMode="auto">
            <a:xfrm>
              <a:off x="945" y="674"/>
              <a:ext cx="2974" cy="1822"/>
              <a:chOff x="945" y="674"/>
              <a:chExt cx="2974" cy="1822"/>
            </a:xfrm>
          </p:grpSpPr>
          <p:sp>
            <p:nvSpPr>
              <p:cNvPr id="6154" name="Freeform 6"/>
              <p:cNvSpPr>
                <a:spLocks/>
              </p:cNvSpPr>
              <p:nvPr/>
            </p:nvSpPr>
            <p:spPr bwMode="auto">
              <a:xfrm>
                <a:off x="976" y="680"/>
                <a:ext cx="2616" cy="1816"/>
              </a:xfrm>
              <a:custGeom>
                <a:avLst/>
                <a:gdLst>
                  <a:gd name="T0" fmla="*/ 0 w 2616"/>
                  <a:gd name="T1" fmla="*/ 744 h 1816"/>
                  <a:gd name="T2" fmla="*/ 704 w 2616"/>
                  <a:gd name="T3" fmla="*/ 0 h 1816"/>
                  <a:gd name="T4" fmla="*/ 2024 w 2616"/>
                  <a:gd name="T5" fmla="*/ 24 h 1816"/>
                  <a:gd name="T6" fmla="*/ 2616 w 2616"/>
                  <a:gd name="T7" fmla="*/ 1536 h 1816"/>
                  <a:gd name="T8" fmla="*/ 472 w 2616"/>
                  <a:gd name="T9" fmla="*/ 1816 h 1816"/>
                  <a:gd name="T10" fmla="*/ 0 w 2616"/>
                  <a:gd name="T11" fmla="*/ 744 h 181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616"/>
                  <a:gd name="T19" fmla="*/ 0 h 1816"/>
                  <a:gd name="T20" fmla="*/ 2616 w 2616"/>
                  <a:gd name="T21" fmla="*/ 1816 h 181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616" h="1816">
                    <a:moveTo>
                      <a:pt x="0" y="744"/>
                    </a:moveTo>
                    <a:lnTo>
                      <a:pt x="704" y="0"/>
                    </a:lnTo>
                    <a:lnTo>
                      <a:pt x="2024" y="24"/>
                    </a:lnTo>
                    <a:lnTo>
                      <a:pt x="2616" y="1536"/>
                    </a:lnTo>
                    <a:lnTo>
                      <a:pt x="472" y="1816"/>
                    </a:lnTo>
                    <a:lnTo>
                      <a:pt x="0" y="744"/>
                    </a:lnTo>
                    <a:close/>
                  </a:path>
                </a:pathLst>
              </a:custGeom>
              <a:solidFill>
                <a:srgbClr val="CC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ZA"/>
              </a:p>
            </p:txBody>
          </p:sp>
          <p:sp>
            <p:nvSpPr>
              <p:cNvPr id="6155" name="Arc 10"/>
              <p:cNvSpPr>
                <a:spLocks noChangeAspect="1"/>
              </p:cNvSpPr>
              <p:nvPr/>
            </p:nvSpPr>
            <p:spPr bwMode="auto">
              <a:xfrm>
                <a:off x="1444" y="674"/>
                <a:ext cx="585" cy="345"/>
              </a:xfrm>
              <a:custGeom>
                <a:avLst/>
                <a:gdLst>
                  <a:gd name="T0" fmla="*/ 0 w 36616"/>
                  <a:gd name="T1" fmla="*/ 0 h 21600"/>
                  <a:gd name="T2" fmla="*/ 0 w 36616"/>
                  <a:gd name="T3" fmla="*/ 0 h 21600"/>
                  <a:gd name="T4" fmla="*/ 0 w 36616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36616"/>
                  <a:gd name="T10" fmla="*/ 0 h 21600"/>
                  <a:gd name="T11" fmla="*/ 36616 w 36616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6616" h="21600" fill="none" extrusionOk="0">
                    <a:moveTo>
                      <a:pt x="36616" y="942"/>
                    </a:moveTo>
                    <a:cubicBezTo>
                      <a:pt x="36112" y="12494"/>
                      <a:pt x="26599" y="21599"/>
                      <a:pt x="15037" y="21599"/>
                    </a:cubicBezTo>
                    <a:cubicBezTo>
                      <a:pt x="9423" y="21599"/>
                      <a:pt x="4030" y="19414"/>
                      <a:pt x="0" y="15506"/>
                    </a:cubicBezTo>
                  </a:path>
                  <a:path w="36616" h="21600" stroke="0" extrusionOk="0">
                    <a:moveTo>
                      <a:pt x="36616" y="942"/>
                    </a:moveTo>
                    <a:cubicBezTo>
                      <a:pt x="36112" y="12494"/>
                      <a:pt x="26599" y="21599"/>
                      <a:pt x="15037" y="21599"/>
                    </a:cubicBezTo>
                    <a:cubicBezTo>
                      <a:pt x="9423" y="21599"/>
                      <a:pt x="4030" y="19414"/>
                      <a:pt x="0" y="15506"/>
                    </a:cubicBezTo>
                    <a:lnTo>
                      <a:pt x="15037" y="0"/>
                    </a:lnTo>
                    <a:lnTo>
                      <a:pt x="36616" y="942"/>
                    </a:lnTo>
                    <a:close/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ZA"/>
              </a:p>
            </p:txBody>
          </p:sp>
          <p:sp>
            <p:nvSpPr>
              <p:cNvPr id="6156" name="Text Box 12"/>
              <p:cNvSpPr txBox="1">
                <a:spLocks noChangeArrowheads="1"/>
              </p:cNvSpPr>
              <p:nvPr/>
            </p:nvSpPr>
            <p:spPr bwMode="auto">
              <a:xfrm>
                <a:off x="1336" y="2216"/>
                <a:ext cx="67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/>
                  <a:t>105°</a:t>
                </a:r>
                <a:endParaRPr lang="en-US" baseline="40000"/>
              </a:p>
            </p:txBody>
          </p:sp>
          <p:sp>
            <p:nvSpPr>
              <p:cNvPr id="6157" name="Text Box 13"/>
              <p:cNvSpPr txBox="1">
                <a:spLocks noChangeArrowheads="1"/>
              </p:cNvSpPr>
              <p:nvPr/>
            </p:nvSpPr>
            <p:spPr bwMode="auto">
              <a:xfrm>
                <a:off x="945" y="1329"/>
                <a:ext cx="67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/>
                  <a:t>107°</a:t>
                </a:r>
                <a:endParaRPr lang="en-US" baseline="40000"/>
              </a:p>
            </p:txBody>
          </p:sp>
          <p:sp>
            <p:nvSpPr>
              <p:cNvPr id="6158" name="Text Box 14"/>
              <p:cNvSpPr txBox="1">
                <a:spLocks noChangeArrowheads="1"/>
              </p:cNvSpPr>
              <p:nvPr/>
            </p:nvSpPr>
            <p:spPr bwMode="auto">
              <a:xfrm>
                <a:off x="1562" y="714"/>
                <a:ext cx="67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/>
                  <a:t>140°</a:t>
                </a:r>
                <a:endParaRPr lang="en-US" baseline="40000"/>
              </a:p>
            </p:txBody>
          </p:sp>
          <p:sp>
            <p:nvSpPr>
              <p:cNvPr id="6159" name="Text Box 15"/>
              <p:cNvSpPr txBox="1">
                <a:spLocks noChangeArrowheads="1"/>
              </p:cNvSpPr>
              <p:nvPr/>
            </p:nvSpPr>
            <p:spPr bwMode="auto">
              <a:xfrm>
                <a:off x="3247" y="2003"/>
                <a:ext cx="67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/>
                  <a:t>75°</a:t>
                </a:r>
                <a:endParaRPr lang="en-US" baseline="40000"/>
              </a:p>
            </p:txBody>
          </p:sp>
          <p:sp>
            <p:nvSpPr>
              <p:cNvPr id="6160" name="Arc 16"/>
              <p:cNvSpPr>
                <a:spLocks noChangeAspect="1"/>
              </p:cNvSpPr>
              <p:nvPr/>
            </p:nvSpPr>
            <p:spPr bwMode="auto">
              <a:xfrm>
                <a:off x="3239" y="1891"/>
                <a:ext cx="345" cy="368"/>
              </a:xfrm>
              <a:custGeom>
                <a:avLst/>
                <a:gdLst>
                  <a:gd name="T0" fmla="*/ 0 w 21600"/>
                  <a:gd name="T1" fmla="*/ 0 h 23065"/>
                  <a:gd name="T2" fmla="*/ 0 w 21600"/>
                  <a:gd name="T3" fmla="*/ 0 h 23065"/>
                  <a:gd name="T4" fmla="*/ 0 w 21600"/>
                  <a:gd name="T5" fmla="*/ 0 h 23065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3065"/>
                  <a:gd name="T11" fmla="*/ 21600 w 21600"/>
                  <a:gd name="T12" fmla="*/ 23065 h 230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3065" fill="none" extrusionOk="0">
                    <a:moveTo>
                      <a:pt x="195" y="23065"/>
                    </a:moveTo>
                    <a:cubicBezTo>
                      <a:pt x="65" y="22103"/>
                      <a:pt x="0" y="21134"/>
                      <a:pt x="0" y="20165"/>
                    </a:cubicBezTo>
                    <a:cubicBezTo>
                      <a:pt x="0" y="11222"/>
                      <a:pt x="5510" y="3205"/>
                      <a:pt x="13858" y="0"/>
                    </a:cubicBezTo>
                  </a:path>
                  <a:path w="21600" h="23065" stroke="0" extrusionOk="0">
                    <a:moveTo>
                      <a:pt x="195" y="23065"/>
                    </a:moveTo>
                    <a:cubicBezTo>
                      <a:pt x="65" y="22103"/>
                      <a:pt x="0" y="21134"/>
                      <a:pt x="0" y="20165"/>
                    </a:cubicBezTo>
                    <a:cubicBezTo>
                      <a:pt x="0" y="11222"/>
                      <a:pt x="5510" y="3205"/>
                      <a:pt x="13858" y="0"/>
                    </a:cubicBezTo>
                    <a:lnTo>
                      <a:pt x="21600" y="20165"/>
                    </a:lnTo>
                    <a:lnTo>
                      <a:pt x="195" y="23065"/>
                    </a:lnTo>
                    <a:close/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ZA"/>
              </a:p>
            </p:txBody>
          </p:sp>
          <p:sp>
            <p:nvSpPr>
              <p:cNvPr id="6161" name="Arc 17"/>
              <p:cNvSpPr>
                <a:spLocks noChangeAspect="1"/>
              </p:cNvSpPr>
              <p:nvPr/>
            </p:nvSpPr>
            <p:spPr bwMode="auto">
              <a:xfrm>
                <a:off x="2653" y="698"/>
                <a:ext cx="468" cy="357"/>
              </a:xfrm>
              <a:custGeom>
                <a:avLst/>
                <a:gdLst>
                  <a:gd name="T0" fmla="*/ 0 w 29283"/>
                  <a:gd name="T1" fmla="*/ 0 h 22335"/>
                  <a:gd name="T2" fmla="*/ 0 w 29283"/>
                  <a:gd name="T3" fmla="*/ 0 h 22335"/>
                  <a:gd name="T4" fmla="*/ 0 w 29283"/>
                  <a:gd name="T5" fmla="*/ 0 h 22335"/>
                  <a:gd name="T6" fmla="*/ 0 60000 65536"/>
                  <a:gd name="T7" fmla="*/ 0 60000 65536"/>
                  <a:gd name="T8" fmla="*/ 0 60000 65536"/>
                  <a:gd name="T9" fmla="*/ 0 w 29283"/>
                  <a:gd name="T10" fmla="*/ 0 h 22335"/>
                  <a:gd name="T11" fmla="*/ 29283 w 29283"/>
                  <a:gd name="T12" fmla="*/ 22335 h 2233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9283" h="22335" fill="none" extrusionOk="0">
                    <a:moveTo>
                      <a:pt x="29282" y="20922"/>
                    </a:moveTo>
                    <a:cubicBezTo>
                      <a:pt x="26828" y="21856"/>
                      <a:pt x="24225" y="22334"/>
                      <a:pt x="21600" y="22334"/>
                    </a:cubicBezTo>
                    <a:cubicBezTo>
                      <a:pt x="9670" y="22335"/>
                      <a:pt x="0" y="12664"/>
                      <a:pt x="0" y="735"/>
                    </a:cubicBezTo>
                    <a:cubicBezTo>
                      <a:pt x="0" y="489"/>
                      <a:pt x="4" y="244"/>
                      <a:pt x="12" y="-1"/>
                    </a:cubicBezTo>
                  </a:path>
                  <a:path w="29283" h="22335" stroke="0" extrusionOk="0">
                    <a:moveTo>
                      <a:pt x="29282" y="20922"/>
                    </a:moveTo>
                    <a:cubicBezTo>
                      <a:pt x="26828" y="21856"/>
                      <a:pt x="24225" y="22334"/>
                      <a:pt x="21600" y="22334"/>
                    </a:cubicBezTo>
                    <a:cubicBezTo>
                      <a:pt x="9670" y="22335"/>
                      <a:pt x="0" y="12664"/>
                      <a:pt x="0" y="735"/>
                    </a:cubicBezTo>
                    <a:cubicBezTo>
                      <a:pt x="0" y="489"/>
                      <a:pt x="4" y="244"/>
                      <a:pt x="12" y="-1"/>
                    </a:cubicBezTo>
                    <a:lnTo>
                      <a:pt x="21600" y="735"/>
                    </a:lnTo>
                    <a:lnTo>
                      <a:pt x="29282" y="20922"/>
                    </a:lnTo>
                    <a:close/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ZA"/>
              </a:p>
            </p:txBody>
          </p:sp>
          <p:sp>
            <p:nvSpPr>
              <p:cNvPr id="6162" name="Arc 18"/>
              <p:cNvSpPr>
                <a:spLocks noChangeAspect="1"/>
              </p:cNvSpPr>
              <p:nvPr/>
            </p:nvSpPr>
            <p:spPr bwMode="auto">
              <a:xfrm>
                <a:off x="979" y="1173"/>
                <a:ext cx="345" cy="570"/>
              </a:xfrm>
              <a:custGeom>
                <a:avLst/>
                <a:gdLst>
                  <a:gd name="T0" fmla="*/ 0 w 21600"/>
                  <a:gd name="T1" fmla="*/ 0 h 35734"/>
                  <a:gd name="T2" fmla="*/ 0 w 21600"/>
                  <a:gd name="T3" fmla="*/ 0 h 35734"/>
                  <a:gd name="T4" fmla="*/ 0 w 21600"/>
                  <a:gd name="T5" fmla="*/ 0 h 3573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734"/>
                  <a:gd name="T11" fmla="*/ 21600 w 21600"/>
                  <a:gd name="T12" fmla="*/ 35734 h 3573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734" fill="none" extrusionOk="0">
                    <a:moveTo>
                      <a:pt x="14659" y="-1"/>
                    </a:moveTo>
                    <a:cubicBezTo>
                      <a:pt x="19083" y="4088"/>
                      <a:pt x="21600" y="9839"/>
                      <a:pt x="21600" y="15864"/>
                    </a:cubicBezTo>
                    <a:cubicBezTo>
                      <a:pt x="21600" y="24519"/>
                      <a:pt x="16432" y="32339"/>
                      <a:pt x="8470" y="35734"/>
                    </a:cubicBezTo>
                  </a:path>
                  <a:path w="21600" h="35734" stroke="0" extrusionOk="0">
                    <a:moveTo>
                      <a:pt x="14659" y="-1"/>
                    </a:moveTo>
                    <a:cubicBezTo>
                      <a:pt x="19083" y="4088"/>
                      <a:pt x="21600" y="9839"/>
                      <a:pt x="21600" y="15864"/>
                    </a:cubicBezTo>
                    <a:cubicBezTo>
                      <a:pt x="21600" y="24519"/>
                      <a:pt x="16432" y="32339"/>
                      <a:pt x="8470" y="35734"/>
                    </a:cubicBezTo>
                    <a:lnTo>
                      <a:pt x="0" y="15864"/>
                    </a:lnTo>
                    <a:lnTo>
                      <a:pt x="14659" y="-1"/>
                    </a:lnTo>
                    <a:close/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ZA"/>
              </a:p>
            </p:txBody>
          </p:sp>
          <p:sp>
            <p:nvSpPr>
              <p:cNvPr id="6163" name="Arc 19"/>
              <p:cNvSpPr>
                <a:spLocks noChangeAspect="1"/>
              </p:cNvSpPr>
              <p:nvPr/>
            </p:nvSpPr>
            <p:spPr bwMode="auto">
              <a:xfrm>
                <a:off x="1312" y="2143"/>
                <a:ext cx="479" cy="345"/>
              </a:xfrm>
              <a:custGeom>
                <a:avLst/>
                <a:gdLst>
                  <a:gd name="T0" fmla="*/ 0 w 29943"/>
                  <a:gd name="T1" fmla="*/ 0 h 21600"/>
                  <a:gd name="T2" fmla="*/ 0 w 29943"/>
                  <a:gd name="T3" fmla="*/ 0 h 21600"/>
                  <a:gd name="T4" fmla="*/ 0 w 29943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9943"/>
                  <a:gd name="T10" fmla="*/ 0 h 21600"/>
                  <a:gd name="T11" fmla="*/ 29943 w 29943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9943" h="21600" fill="none" extrusionOk="0">
                    <a:moveTo>
                      <a:pt x="-1" y="1763"/>
                    </a:moveTo>
                    <a:cubicBezTo>
                      <a:pt x="2699" y="600"/>
                      <a:pt x="5608" y="-1"/>
                      <a:pt x="8549" y="-1"/>
                    </a:cubicBezTo>
                    <a:cubicBezTo>
                      <a:pt x="19328" y="-1"/>
                      <a:pt x="28457" y="7947"/>
                      <a:pt x="29943" y="18623"/>
                    </a:cubicBezTo>
                  </a:path>
                  <a:path w="29943" h="21600" stroke="0" extrusionOk="0">
                    <a:moveTo>
                      <a:pt x="-1" y="1763"/>
                    </a:moveTo>
                    <a:cubicBezTo>
                      <a:pt x="2699" y="600"/>
                      <a:pt x="5608" y="-1"/>
                      <a:pt x="8549" y="-1"/>
                    </a:cubicBezTo>
                    <a:cubicBezTo>
                      <a:pt x="19328" y="-1"/>
                      <a:pt x="28457" y="7947"/>
                      <a:pt x="29943" y="18623"/>
                    </a:cubicBezTo>
                    <a:lnTo>
                      <a:pt x="8549" y="21600"/>
                    </a:lnTo>
                    <a:lnTo>
                      <a:pt x="-1" y="1763"/>
                    </a:lnTo>
                    <a:close/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ZA"/>
              </a:p>
            </p:txBody>
          </p:sp>
        </p:grpSp>
        <p:sp>
          <p:nvSpPr>
            <p:cNvPr id="6153" name="Text Box 21"/>
            <p:cNvSpPr txBox="1">
              <a:spLocks noChangeArrowheads="1"/>
            </p:cNvSpPr>
            <p:nvPr/>
          </p:nvSpPr>
          <p:spPr bwMode="auto">
            <a:xfrm>
              <a:off x="2768" y="680"/>
              <a:ext cx="6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i="1">
                  <a:latin typeface="Times New Roman" charset="0"/>
                </a:rPr>
                <a:t>x</a:t>
              </a:r>
              <a:endParaRPr lang="en-US" sz="2400" i="1">
                <a:latin typeface="Times New Roman" charset="0"/>
              </a:endParaRPr>
            </a:p>
          </p:txBody>
        </p:sp>
      </p:grpSp>
      <p:sp>
        <p:nvSpPr>
          <p:cNvPr id="40983" name="Text Box 23"/>
          <p:cNvSpPr txBox="1">
            <a:spLocks noChangeArrowheads="1"/>
          </p:cNvSpPr>
          <p:nvPr/>
        </p:nvSpPr>
        <p:spPr bwMode="auto">
          <a:xfrm>
            <a:off x="838200" y="4508500"/>
            <a:ext cx="6972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/>
              <a:t>Sum of interior angles = (5 </a:t>
            </a:r>
            <a:r>
              <a:rPr lang="en-US" sz="2000"/>
              <a:t>–</a:t>
            </a:r>
            <a:r>
              <a:rPr lang="en-GB" sz="2000"/>
              <a:t> 2) </a:t>
            </a:r>
            <a:r>
              <a:rPr lang="en-GB" sz="2000">
                <a:sym typeface="Symbol" charset="2"/>
              </a:rPr>
              <a:t>x 180</a:t>
            </a:r>
            <a:r>
              <a:rPr lang="en-GB" sz="2000"/>
              <a:t>° </a:t>
            </a:r>
            <a:r>
              <a:rPr lang="en-GB" sz="2000">
                <a:sym typeface="Symbol" charset="2"/>
              </a:rPr>
              <a:t>= 540</a:t>
            </a:r>
            <a:r>
              <a:rPr lang="en-GB" sz="2000"/>
              <a:t>° </a:t>
            </a:r>
            <a:endParaRPr lang="en-GB" sz="2000" baseline="40000">
              <a:sym typeface="Symbol" charset="2"/>
            </a:endParaRPr>
          </a:p>
        </p:txBody>
      </p:sp>
      <p:sp>
        <p:nvSpPr>
          <p:cNvPr id="40986" name="Text Box 26"/>
          <p:cNvSpPr txBox="1">
            <a:spLocks noChangeArrowheads="1"/>
          </p:cNvSpPr>
          <p:nvPr/>
        </p:nvSpPr>
        <p:spPr bwMode="auto">
          <a:xfrm>
            <a:off x="1041400" y="4978400"/>
            <a:ext cx="67691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i="1">
                <a:latin typeface="Times New Roman" charset="0"/>
              </a:rPr>
              <a:t>x </a:t>
            </a:r>
            <a:r>
              <a:rPr lang="en-GB" sz="2000"/>
              <a:t>+ 75 + 105 + 107 + 140 = 540</a:t>
            </a:r>
            <a:endParaRPr lang="en-US" sz="2000"/>
          </a:p>
        </p:txBody>
      </p:sp>
      <p:sp>
        <p:nvSpPr>
          <p:cNvPr id="40988" name="Text Box 28"/>
          <p:cNvSpPr txBox="1">
            <a:spLocks noChangeArrowheads="1"/>
          </p:cNvSpPr>
          <p:nvPr/>
        </p:nvSpPr>
        <p:spPr bwMode="auto">
          <a:xfrm>
            <a:off x="3043238" y="5341938"/>
            <a:ext cx="28321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i="1">
                <a:latin typeface="Times New Roman" charset="0"/>
              </a:rPr>
              <a:t>x </a:t>
            </a:r>
            <a:r>
              <a:rPr lang="en-GB" sz="2000"/>
              <a:t>+ 427 = 540</a:t>
            </a:r>
            <a:endParaRPr lang="en-US" sz="2000"/>
          </a:p>
        </p:txBody>
      </p:sp>
      <p:sp>
        <p:nvSpPr>
          <p:cNvPr id="40989" name="Text Box 29"/>
          <p:cNvSpPr txBox="1">
            <a:spLocks noChangeArrowheads="1"/>
          </p:cNvSpPr>
          <p:nvPr/>
        </p:nvSpPr>
        <p:spPr bwMode="auto">
          <a:xfrm>
            <a:off x="3756025" y="5680075"/>
            <a:ext cx="28321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i="1">
                <a:latin typeface="Times New Roman" charset="0"/>
              </a:rPr>
              <a:t>x </a:t>
            </a:r>
            <a:r>
              <a:rPr lang="en-GB" sz="2000"/>
              <a:t>= 113°</a:t>
            </a:r>
            <a:endParaRPr lang="en-US" sz="2000" baseline="40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3" grpId="0"/>
      <p:bldP spid="40986" grpId="0"/>
      <p:bldP spid="40988" grpId="0"/>
      <p:bldP spid="4098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0863"/>
            <a:ext cx="8229600" cy="4525962"/>
          </a:xfrm>
        </p:spPr>
        <p:txBody>
          <a:bodyPr/>
          <a:lstStyle/>
          <a:p>
            <a:pPr eaLnBrk="1" hangingPunct="1"/>
            <a:endParaRPr lang="en-GB" smtClean="0"/>
          </a:p>
          <a:p>
            <a:pPr algn="ctr" eaLnBrk="1" hangingPunct="1"/>
            <a:r>
              <a:rPr lang="en-GB" smtClean="0">
                <a:solidFill>
                  <a:srgbClr val="0099FF"/>
                </a:solidFill>
              </a:rPr>
              <a:t>All the sides are the same length</a:t>
            </a:r>
          </a:p>
          <a:p>
            <a:pPr algn="ctr" eaLnBrk="1" hangingPunct="1">
              <a:buFontTx/>
              <a:buNone/>
            </a:pPr>
            <a:r>
              <a:rPr lang="en-GB" sz="4800" b="1" smtClean="0"/>
              <a:t>AND</a:t>
            </a:r>
          </a:p>
          <a:p>
            <a:pPr algn="ctr" eaLnBrk="1" hangingPunct="1"/>
            <a:r>
              <a:rPr lang="en-GB" smtClean="0">
                <a:solidFill>
                  <a:schemeClr val="hlink"/>
                </a:solidFill>
              </a:rPr>
              <a:t>All the angles are the same size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8500"/>
            <a:ext cx="8229600" cy="1143000"/>
          </a:xfrm>
        </p:spPr>
        <p:txBody>
          <a:bodyPr/>
          <a:lstStyle/>
          <a:p>
            <a:pPr eaLnBrk="1" hangingPunct="1"/>
            <a:r>
              <a:rPr lang="en-GB" smtClean="0">
                <a:solidFill>
                  <a:srgbClr val="000000"/>
                </a:solidFill>
              </a:rPr>
              <a:t>In a regular polygon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>
          <a:xfrm>
            <a:off x="484188" y="571500"/>
            <a:ext cx="8229600" cy="1143000"/>
          </a:xfrm>
        </p:spPr>
        <p:txBody>
          <a:bodyPr/>
          <a:lstStyle/>
          <a:p>
            <a:pPr eaLnBrk="1" hangingPunct="1"/>
            <a:r>
              <a:rPr lang="en-GB" smtClean="0"/>
              <a:t>Regular or not?</a:t>
            </a:r>
          </a:p>
        </p:txBody>
      </p:sp>
      <p:sp>
        <p:nvSpPr>
          <p:cNvPr id="23557" name="AutoShape 5"/>
          <p:cNvSpPr>
            <a:spLocks noChangeArrowheads="1"/>
          </p:cNvSpPr>
          <p:nvPr/>
        </p:nvSpPr>
        <p:spPr bwMode="auto">
          <a:xfrm>
            <a:off x="1287463" y="1597025"/>
            <a:ext cx="1462087" cy="1462088"/>
          </a:xfrm>
          <a:prstGeom prst="octagon">
            <a:avLst>
              <a:gd name="adj" fmla="val 29287"/>
            </a:avLst>
          </a:prstGeom>
          <a:solidFill>
            <a:srgbClr val="66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AutoShape 6"/>
          <p:cNvSpPr>
            <a:spLocks noChangeArrowheads="1"/>
          </p:cNvSpPr>
          <p:nvPr/>
        </p:nvSpPr>
        <p:spPr bwMode="auto">
          <a:xfrm>
            <a:off x="1030288" y="4178300"/>
            <a:ext cx="1057275" cy="1560513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AutoShape 7"/>
          <p:cNvSpPr>
            <a:spLocks noChangeArrowheads="1"/>
          </p:cNvSpPr>
          <p:nvPr/>
        </p:nvSpPr>
        <p:spPr bwMode="auto">
          <a:xfrm>
            <a:off x="5722938" y="3376613"/>
            <a:ext cx="1600200" cy="1449387"/>
          </a:xfrm>
          <a:prstGeom prst="pentagon">
            <a:avLst/>
          </a:prstGeom>
          <a:solidFill>
            <a:srgbClr val="FF66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AutoShape 8"/>
          <p:cNvSpPr>
            <a:spLocks noChangeArrowheads="1"/>
          </p:cNvSpPr>
          <p:nvPr/>
        </p:nvSpPr>
        <p:spPr bwMode="auto">
          <a:xfrm>
            <a:off x="6337300" y="1924050"/>
            <a:ext cx="1941513" cy="9144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Freeform 9"/>
          <p:cNvSpPr>
            <a:spLocks/>
          </p:cNvSpPr>
          <p:nvPr/>
        </p:nvSpPr>
        <p:spPr bwMode="auto">
          <a:xfrm>
            <a:off x="3795713" y="4284663"/>
            <a:ext cx="1801812" cy="1658937"/>
          </a:xfrm>
          <a:custGeom>
            <a:avLst/>
            <a:gdLst>
              <a:gd name="T0" fmla="*/ 0 w 1135"/>
              <a:gd name="T1" fmla="*/ 2147483647 h 1045"/>
              <a:gd name="T2" fmla="*/ 2147483647 w 1135"/>
              <a:gd name="T3" fmla="*/ 0 h 1045"/>
              <a:gd name="T4" fmla="*/ 2147483647 w 1135"/>
              <a:gd name="T5" fmla="*/ 2147483647 h 1045"/>
              <a:gd name="T6" fmla="*/ 2147483647 w 1135"/>
              <a:gd name="T7" fmla="*/ 2147483647 h 1045"/>
              <a:gd name="T8" fmla="*/ 2147483647 w 1135"/>
              <a:gd name="T9" fmla="*/ 2147483647 h 1045"/>
              <a:gd name="T10" fmla="*/ 0 w 1135"/>
              <a:gd name="T11" fmla="*/ 2147483647 h 10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35"/>
              <a:gd name="T19" fmla="*/ 0 h 1045"/>
              <a:gd name="T20" fmla="*/ 1135 w 1135"/>
              <a:gd name="T21" fmla="*/ 1045 h 104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35" h="1045">
                <a:moveTo>
                  <a:pt x="0" y="664"/>
                </a:moveTo>
                <a:lnTo>
                  <a:pt x="417" y="0"/>
                </a:lnTo>
                <a:lnTo>
                  <a:pt x="878" y="26"/>
                </a:lnTo>
                <a:lnTo>
                  <a:pt x="1135" y="416"/>
                </a:lnTo>
                <a:lnTo>
                  <a:pt x="275" y="1045"/>
                </a:lnTo>
                <a:lnTo>
                  <a:pt x="0" y="664"/>
                </a:lnTo>
                <a:close/>
              </a:path>
            </a:pathLst>
          </a:custGeom>
          <a:solidFill>
            <a:srgbClr val="FF9933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ZA"/>
          </a:p>
        </p:txBody>
      </p:sp>
      <p:sp>
        <p:nvSpPr>
          <p:cNvPr id="23562" name="Freeform 10"/>
          <p:cNvSpPr>
            <a:spLocks/>
          </p:cNvSpPr>
          <p:nvPr/>
        </p:nvSpPr>
        <p:spPr bwMode="auto">
          <a:xfrm>
            <a:off x="3305175" y="1839913"/>
            <a:ext cx="2589213" cy="1646237"/>
          </a:xfrm>
          <a:custGeom>
            <a:avLst/>
            <a:gdLst>
              <a:gd name="T0" fmla="*/ 2147483647 w 1631"/>
              <a:gd name="T1" fmla="*/ 2147483647 h 1037"/>
              <a:gd name="T2" fmla="*/ 0 w 1631"/>
              <a:gd name="T3" fmla="*/ 2147483647 h 1037"/>
              <a:gd name="T4" fmla="*/ 2147483647 w 1631"/>
              <a:gd name="T5" fmla="*/ 0 h 1037"/>
              <a:gd name="T6" fmla="*/ 2147483647 w 1631"/>
              <a:gd name="T7" fmla="*/ 2147483647 h 1037"/>
              <a:gd name="T8" fmla="*/ 2147483647 w 1631"/>
              <a:gd name="T9" fmla="*/ 2147483647 h 1037"/>
              <a:gd name="T10" fmla="*/ 2147483647 w 1631"/>
              <a:gd name="T11" fmla="*/ 2147483647 h 1037"/>
              <a:gd name="T12" fmla="*/ 2147483647 w 1631"/>
              <a:gd name="T13" fmla="*/ 2147483647 h 1037"/>
              <a:gd name="T14" fmla="*/ 2147483647 w 1631"/>
              <a:gd name="T15" fmla="*/ 2147483647 h 103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31"/>
              <a:gd name="T25" fmla="*/ 0 h 1037"/>
              <a:gd name="T26" fmla="*/ 1631 w 1631"/>
              <a:gd name="T27" fmla="*/ 1037 h 103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31" h="1037">
                <a:moveTo>
                  <a:pt x="151" y="718"/>
                </a:moveTo>
                <a:lnTo>
                  <a:pt x="0" y="221"/>
                </a:lnTo>
                <a:lnTo>
                  <a:pt x="700" y="0"/>
                </a:lnTo>
                <a:lnTo>
                  <a:pt x="887" y="523"/>
                </a:lnTo>
                <a:lnTo>
                  <a:pt x="1489" y="301"/>
                </a:lnTo>
                <a:lnTo>
                  <a:pt x="1631" y="771"/>
                </a:lnTo>
                <a:lnTo>
                  <a:pt x="789" y="1037"/>
                </a:lnTo>
                <a:lnTo>
                  <a:pt x="151" y="718"/>
                </a:lnTo>
                <a:close/>
              </a:path>
            </a:pathLst>
          </a:custGeom>
          <a:solidFill>
            <a:srgbClr val="9933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ZA"/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2535238" y="3724275"/>
            <a:ext cx="914400" cy="914400"/>
          </a:xfrm>
          <a:prstGeom prst="rect">
            <a:avLst/>
          </a:prstGeom>
          <a:solidFill>
            <a:srgbClr val="00FF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4" name="Freeform 12"/>
          <p:cNvSpPr>
            <a:spLocks/>
          </p:cNvSpPr>
          <p:nvPr/>
        </p:nvSpPr>
        <p:spPr bwMode="auto">
          <a:xfrm>
            <a:off x="6732588" y="4597400"/>
            <a:ext cx="1439862" cy="1439863"/>
          </a:xfrm>
          <a:custGeom>
            <a:avLst/>
            <a:gdLst>
              <a:gd name="T0" fmla="*/ 0 w 907"/>
              <a:gd name="T1" fmla="*/ 2147483647 h 907"/>
              <a:gd name="T2" fmla="*/ 0 w 907"/>
              <a:gd name="T3" fmla="*/ 2147483647 h 907"/>
              <a:gd name="T4" fmla="*/ 2147483647 w 907"/>
              <a:gd name="T5" fmla="*/ 2147483647 h 907"/>
              <a:gd name="T6" fmla="*/ 2147483647 w 907"/>
              <a:gd name="T7" fmla="*/ 0 h 907"/>
              <a:gd name="T8" fmla="*/ 2147483647 w 907"/>
              <a:gd name="T9" fmla="*/ 0 h 907"/>
              <a:gd name="T10" fmla="*/ 2147483647 w 907"/>
              <a:gd name="T11" fmla="*/ 2147483647 h 907"/>
              <a:gd name="T12" fmla="*/ 0 w 907"/>
              <a:gd name="T13" fmla="*/ 2147483647 h 90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907"/>
              <a:gd name="T22" fmla="*/ 0 h 907"/>
              <a:gd name="T23" fmla="*/ 907 w 907"/>
              <a:gd name="T24" fmla="*/ 907 h 90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907" h="907">
                <a:moveTo>
                  <a:pt x="0" y="907"/>
                </a:moveTo>
                <a:lnTo>
                  <a:pt x="0" y="454"/>
                </a:lnTo>
                <a:lnTo>
                  <a:pt x="453" y="454"/>
                </a:lnTo>
                <a:lnTo>
                  <a:pt x="453" y="0"/>
                </a:lnTo>
                <a:lnTo>
                  <a:pt x="907" y="0"/>
                </a:lnTo>
                <a:lnTo>
                  <a:pt x="907" y="907"/>
                </a:lnTo>
                <a:lnTo>
                  <a:pt x="0" y="907"/>
                </a:lnTo>
                <a:close/>
              </a:path>
            </a:pathLst>
          </a:custGeom>
          <a:solidFill>
            <a:srgbClr val="CC66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ZA"/>
          </a:p>
        </p:txBody>
      </p:sp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2803525" y="3905250"/>
            <a:ext cx="463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b="1">
                <a:sym typeface="Wingdings" charset="2"/>
              </a:rPr>
              <a:t></a:t>
            </a:r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6278563" y="3943350"/>
            <a:ext cx="463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b="1">
                <a:sym typeface="Wingdings" charset="2"/>
              </a:rPr>
              <a:t></a:t>
            </a:r>
          </a:p>
        </p:txBody>
      </p:sp>
      <p:sp>
        <p:nvSpPr>
          <p:cNvPr id="23567" name="Text Box 15"/>
          <p:cNvSpPr txBox="1">
            <a:spLocks noChangeArrowheads="1"/>
          </p:cNvSpPr>
          <p:nvPr/>
        </p:nvSpPr>
        <p:spPr bwMode="auto">
          <a:xfrm>
            <a:off x="1797050" y="1957388"/>
            <a:ext cx="4635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b="1">
                <a:sym typeface="Wingdings" charset="2"/>
              </a:rPr>
              <a:t></a:t>
            </a:r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4425950" y="4735513"/>
            <a:ext cx="4365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ym typeface="Wingdings" charset="2"/>
              </a:rPr>
              <a:t></a:t>
            </a:r>
          </a:p>
        </p:txBody>
      </p:sp>
      <p:sp>
        <p:nvSpPr>
          <p:cNvPr id="23569" name="Text Box 17"/>
          <p:cNvSpPr txBox="1">
            <a:spLocks noChangeArrowheads="1"/>
          </p:cNvSpPr>
          <p:nvPr/>
        </p:nvSpPr>
        <p:spPr bwMode="auto">
          <a:xfrm>
            <a:off x="1355725" y="4705350"/>
            <a:ext cx="4365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ym typeface="Wingdings" charset="2"/>
              </a:rPr>
              <a:t></a:t>
            </a:r>
          </a:p>
        </p:txBody>
      </p:sp>
      <p:sp>
        <p:nvSpPr>
          <p:cNvPr id="23570" name="Text Box 18"/>
          <p:cNvSpPr txBox="1">
            <a:spLocks noChangeArrowheads="1"/>
          </p:cNvSpPr>
          <p:nvPr/>
        </p:nvSpPr>
        <p:spPr bwMode="auto">
          <a:xfrm>
            <a:off x="4014788" y="2478088"/>
            <a:ext cx="4365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ym typeface="Wingdings" charset="2"/>
              </a:rPr>
              <a:t></a:t>
            </a:r>
          </a:p>
        </p:txBody>
      </p:sp>
      <p:sp>
        <p:nvSpPr>
          <p:cNvPr id="23571" name="Text Box 19"/>
          <p:cNvSpPr txBox="1">
            <a:spLocks noChangeArrowheads="1"/>
          </p:cNvSpPr>
          <p:nvPr/>
        </p:nvSpPr>
        <p:spPr bwMode="auto">
          <a:xfrm>
            <a:off x="7138988" y="2174875"/>
            <a:ext cx="4365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ym typeface="Wingdings" charset="2"/>
              </a:rPr>
              <a:t></a:t>
            </a:r>
          </a:p>
        </p:txBody>
      </p:sp>
      <p:sp>
        <p:nvSpPr>
          <p:cNvPr id="23572" name="Text Box 20"/>
          <p:cNvSpPr txBox="1">
            <a:spLocks noChangeArrowheads="1"/>
          </p:cNvSpPr>
          <p:nvPr/>
        </p:nvSpPr>
        <p:spPr bwMode="auto">
          <a:xfrm>
            <a:off x="7500938" y="5308600"/>
            <a:ext cx="4365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ym typeface="Wingdings" charset="2"/>
              </a:rPr>
              <a:t>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  <p:bldP spid="23557" grpId="0" animBg="1"/>
      <p:bldP spid="23558" grpId="0" animBg="1"/>
      <p:bldP spid="23559" grpId="0" animBg="1"/>
      <p:bldP spid="23560" grpId="0" animBg="1"/>
      <p:bldP spid="23561" grpId="0" animBg="1"/>
      <p:bldP spid="23562" grpId="0" animBg="1"/>
      <p:bldP spid="23563" grpId="0" animBg="1"/>
      <p:bldP spid="23564" grpId="0" animBg="1"/>
      <p:bldP spid="23565" grpId="0"/>
      <p:bldP spid="23566" grpId="0"/>
      <p:bldP spid="23567" grpId="0"/>
      <p:bldP spid="23568" grpId="0"/>
      <p:bldP spid="23569" grpId="0"/>
      <p:bldP spid="23570" grpId="0"/>
      <p:bldP spid="23571" grpId="0"/>
      <p:bldP spid="2357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5"/>
          <p:cNvSpPr>
            <a:spLocks noChangeArrowheads="1"/>
          </p:cNvSpPr>
          <p:nvPr/>
        </p:nvSpPr>
        <p:spPr bwMode="auto">
          <a:xfrm flipV="1">
            <a:off x="1739900" y="1254125"/>
            <a:ext cx="4868863" cy="4575175"/>
          </a:xfrm>
          <a:prstGeom prst="pentagon">
            <a:avLst/>
          </a:prstGeom>
          <a:solidFill>
            <a:srgbClr val="00FF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en-US"/>
          </a:p>
        </p:txBody>
      </p:sp>
      <p:sp>
        <p:nvSpPr>
          <p:cNvPr id="26630" name="Arc 6"/>
          <p:cNvSpPr>
            <a:spLocks/>
          </p:cNvSpPr>
          <p:nvPr/>
        </p:nvSpPr>
        <p:spPr bwMode="auto">
          <a:xfrm flipH="1" flipV="1">
            <a:off x="4622800" y="1260475"/>
            <a:ext cx="1358900" cy="1000125"/>
          </a:xfrm>
          <a:custGeom>
            <a:avLst/>
            <a:gdLst>
              <a:gd name="T0" fmla="*/ 0 w 28068"/>
              <a:gd name="T1" fmla="*/ 2147483647 h 21839"/>
              <a:gd name="T2" fmla="*/ 2147483647 w 28068"/>
              <a:gd name="T3" fmla="*/ 2147483647 h 21839"/>
              <a:gd name="T4" fmla="*/ 2147483647 w 28068"/>
              <a:gd name="T5" fmla="*/ 2147483647 h 21839"/>
              <a:gd name="T6" fmla="*/ 0 60000 65536"/>
              <a:gd name="T7" fmla="*/ 0 60000 65536"/>
              <a:gd name="T8" fmla="*/ 0 60000 65536"/>
              <a:gd name="T9" fmla="*/ 0 w 28068"/>
              <a:gd name="T10" fmla="*/ 0 h 21839"/>
              <a:gd name="T11" fmla="*/ 28068 w 28068"/>
              <a:gd name="T12" fmla="*/ 21839 h 218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068" h="21839" fill="none" extrusionOk="0">
                <a:moveTo>
                  <a:pt x="0" y="991"/>
                </a:moveTo>
                <a:cubicBezTo>
                  <a:pt x="2093" y="334"/>
                  <a:pt x="4274" y="-1"/>
                  <a:pt x="6468" y="-1"/>
                </a:cubicBezTo>
                <a:cubicBezTo>
                  <a:pt x="18397" y="0"/>
                  <a:pt x="28068" y="9670"/>
                  <a:pt x="28068" y="21600"/>
                </a:cubicBezTo>
                <a:cubicBezTo>
                  <a:pt x="28068" y="21679"/>
                  <a:pt x="28067" y="21759"/>
                  <a:pt x="28066" y="21838"/>
                </a:cubicBezTo>
              </a:path>
              <a:path w="28068" h="21839" stroke="0" extrusionOk="0">
                <a:moveTo>
                  <a:pt x="0" y="991"/>
                </a:moveTo>
                <a:cubicBezTo>
                  <a:pt x="2093" y="334"/>
                  <a:pt x="4274" y="-1"/>
                  <a:pt x="6468" y="-1"/>
                </a:cubicBezTo>
                <a:cubicBezTo>
                  <a:pt x="18397" y="0"/>
                  <a:pt x="28068" y="9670"/>
                  <a:pt x="28068" y="21600"/>
                </a:cubicBezTo>
                <a:cubicBezTo>
                  <a:pt x="28068" y="21679"/>
                  <a:pt x="28067" y="21759"/>
                  <a:pt x="28066" y="21838"/>
                </a:cubicBezTo>
                <a:lnTo>
                  <a:pt x="6468" y="21600"/>
                </a:lnTo>
                <a:lnTo>
                  <a:pt x="0" y="991"/>
                </a:lnTo>
                <a:close/>
              </a:path>
            </a:pathLst>
          </a:custGeom>
          <a:solidFill>
            <a:srgbClr val="FF99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ZA"/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3462338" y="2736850"/>
            <a:ext cx="163988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2400" b="1"/>
              <a:t>INTERIOR</a:t>
            </a:r>
            <a:br>
              <a:rPr lang="en-GB" sz="2400" b="1"/>
            </a:br>
            <a:r>
              <a:rPr lang="en-GB" sz="2400" b="1"/>
              <a:t>ANGLE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5621338" y="1252538"/>
            <a:ext cx="26162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ZA"/>
          </a:p>
        </p:txBody>
      </p:sp>
      <p:sp>
        <p:nvSpPr>
          <p:cNvPr id="26634" name="Arc 10"/>
          <p:cNvSpPr>
            <a:spLocks/>
          </p:cNvSpPr>
          <p:nvPr/>
        </p:nvSpPr>
        <p:spPr bwMode="auto">
          <a:xfrm flipV="1">
            <a:off x="5689600" y="1257300"/>
            <a:ext cx="1109663" cy="941388"/>
          </a:xfrm>
          <a:custGeom>
            <a:avLst/>
            <a:gdLst>
              <a:gd name="T0" fmla="*/ 2147483647 w 21600"/>
              <a:gd name="T1" fmla="*/ 0 h 20700"/>
              <a:gd name="T2" fmla="*/ 2147483647 w 21600"/>
              <a:gd name="T3" fmla="*/ 2147483647 h 20700"/>
              <a:gd name="T4" fmla="*/ 0 w 21600"/>
              <a:gd name="T5" fmla="*/ 2147483647 h 20700"/>
              <a:gd name="T6" fmla="*/ 0 60000 65536"/>
              <a:gd name="T7" fmla="*/ 0 60000 65536"/>
              <a:gd name="T8" fmla="*/ 0 60000 65536"/>
              <a:gd name="T9" fmla="*/ 0 w 21600"/>
              <a:gd name="T10" fmla="*/ 0 h 20700"/>
              <a:gd name="T11" fmla="*/ 21600 w 21600"/>
              <a:gd name="T12" fmla="*/ 20700 h 207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0700" fill="none" extrusionOk="0">
                <a:moveTo>
                  <a:pt x="6170" y="-1"/>
                </a:moveTo>
                <a:cubicBezTo>
                  <a:pt x="15324" y="2728"/>
                  <a:pt x="21600" y="11147"/>
                  <a:pt x="21600" y="20700"/>
                </a:cubicBezTo>
              </a:path>
              <a:path w="21600" h="20700" stroke="0" extrusionOk="0">
                <a:moveTo>
                  <a:pt x="6170" y="-1"/>
                </a:moveTo>
                <a:cubicBezTo>
                  <a:pt x="15324" y="2728"/>
                  <a:pt x="21600" y="11147"/>
                  <a:pt x="21600" y="20700"/>
                </a:cubicBezTo>
                <a:lnTo>
                  <a:pt x="0" y="20700"/>
                </a:lnTo>
                <a:lnTo>
                  <a:pt x="6170" y="-1"/>
                </a:lnTo>
                <a:close/>
              </a:path>
            </a:pathLst>
          </a:custGeom>
          <a:solidFill>
            <a:srgbClr val="CC66FF">
              <a:alpha val="96861"/>
            </a:srgb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ZA"/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6591300" y="2505075"/>
            <a:ext cx="17414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2400" b="1"/>
              <a:t>EXTERIOR</a:t>
            </a:r>
            <a:br>
              <a:rPr lang="en-GB" sz="2400" b="1"/>
            </a:br>
            <a:r>
              <a:rPr lang="en-GB" sz="2400" b="1"/>
              <a:t>ANGLE</a:t>
            </a:r>
          </a:p>
        </p:txBody>
      </p:sp>
      <p:sp>
        <p:nvSpPr>
          <p:cNvPr id="26637" name="AutoShape 13"/>
          <p:cNvSpPr>
            <a:spLocks noChangeArrowheads="1"/>
          </p:cNvSpPr>
          <p:nvPr/>
        </p:nvSpPr>
        <p:spPr bwMode="auto">
          <a:xfrm rot="2160821">
            <a:off x="4846638" y="1884363"/>
            <a:ext cx="234950" cy="793750"/>
          </a:xfrm>
          <a:prstGeom prst="upArrow">
            <a:avLst>
              <a:gd name="adj1" fmla="val 50000"/>
              <a:gd name="adj2" fmla="val 103916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6638" name="AutoShape 14"/>
          <p:cNvSpPr>
            <a:spLocks noChangeArrowheads="1"/>
          </p:cNvSpPr>
          <p:nvPr/>
        </p:nvSpPr>
        <p:spPr bwMode="auto">
          <a:xfrm rot="-2915342">
            <a:off x="6576219" y="1624807"/>
            <a:ext cx="190500" cy="976312"/>
          </a:xfrm>
          <a:prstGeom prst="upArrow">
            <a:avLst>
              <a:gd name="adj1" fmla="val 50000"/>
              <a:gd name="adj2" fmla="val 104137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0" grpId="0" animBg="1"/>
      <p:bldP spid="26632" grpId="0"/>
      <p:bldP spid="26633" grpId="0" animBg="1"/>
      <p:bldP spid="26634" grpId="0" animBg="1"/>
      <p:bldP spid="26635" grpId="0"/>
      <p:bldP spid="26637" grpId="0" animBg="1"/>
      <p:bldP spid="2663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8"/>
          <p:cNvSpPr>
            <a:spLocks noChangeArrowheads="1"/>
          </p:cNvSpPr>
          <p:nvPr/>
        </p:nvSpPr>
        <p:spPr bwMode="auto">
          <a:xfrm>
            <a:off x="1928813" y="2593975"/>
            <a:ext cx="2519362" cy="2160588"/>
          </a:xfrm>
          <a:prstGeom prst="hexagon">
            <a:avLst>
              <a:gd name="adj" fmla="val 29151"/>
              <a:gd name="vf" fmla="val 115470"/>
            </a:avLst>
          </a:prstGeom>
          <a:solidFill>
            <a:srgbClr val="9933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1" name="Line 9"/>
          <p:cNvSpPr>
            <a:spLocks noChangeShapeType="1"/>
          </p:cNvSpPr>
          <p:nvPr/>
        </p:nvSpPr>
        <p:spPr bwMode="auto">
          <a:xfrm>
            <a:off x="3803650" y="2593975"/>
            <a:ext cx="1568450" cy="952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ZA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4421188" y="3641725"/>
            <a:ext cx="714375" cy="119697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ZA"/>
          </a:p>
        </p:txBody>
      </p:sp>
      <p:sp>
        <p:nvSpPr>
          <p:cNvPr id="3083" name="Line 11"/>
          <p:cNvSpPr>
            <a:spLocks noChangeShapeType="1"/>
          </p:cNvSpPr>
          <p:nvPr/>
        </p:nvSpPr>
        <p:spPr bwMode="auto">
          <a:xfrm flipH="1">
            <a:off x="3136900" y="4684713"/>
            <a:ext cx="722313" cy="127952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ZA"/>
          </a:p>
        </p:txBody>
      </p:sp>
      <p:sp>
        <p:nvSpPr>
          <p:cNvPr id="3084" name="Line 12"/>
          <p:cNvSpPr>
            <a:spLocks noChangeShapeType="1"/>
          </p:cNvSpPr>
          <p:nvPr/>
        </p:nvSpPr>
        <p:spPr bwMode="auto">
          <a:xfrm flipH="1">
            <a:off x="1104900" y="4754563"/>
            <a:ext cx="1503363" cy="7937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ZA"/>
          </a:p>
        </p:txBody>
      </p:sp>
      <p:sp>
        <p:nvSpPr>
          <p:cNvPr id="3085" name="Line 13"/>
          <p:cNvSpPr>
            <a:spLocks noChangeShapeType="1"/>
          </p:cNvSpPr>
          <p:nvPr/>
        </p:nvSpPr>
        <p:spPr bwMode="auto">
          <a:xfrm flipH="1" flipV="1">
            <a:off x="1300163" y="2595563"/>
            <a:ext cx="673100" cy="1135062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ZA"/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 flipV="1">
            <a:off x="2533650" y="1477963"/>
            <a:ext cx="654050" cy="11430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ZA"/>
          </a:p>
        </p:txBody>
      </p:sp>
      <p:sp>
        <p:nvSpPr>
          <p:cNvPr id="3087" name="Arc 15"/>
          <p:cNvSpPr>
            <a:spLocks/>
          </p:cNvSpPr>
          <p:nvPr/>
        </p:nvSpPr>
        <p:spPr bwMode="auto">
          <a:xfrm rot="3611650">
            <a:off x="3961607" y="2429669"/>
            <a:ext cx="914400" cy="801687"/>
          </a:xfrm>
          <a:custGeom>
            <a:avLst/>
            <a:gdLst>
              <a:gd name="T0" fmla="*/ 2147483647 w 21600"/>
              <a:gd name="T1" fmla="*/ 0 h 18945"/>
              <a:gd name="T2" fmla="*/ 2147483647 w 21600"/>
              <a:gd name="T3" fmla="*/ 2147483647 h 18945"/>
              <a:gd name="T4" fmla="*/ 0 w 21600"/>
              <a:gd name="T5" fmla="*/ 2147483647 h 18945"/>
              <a:gd name="T6" fmla="*/ 0 60000 65536"/>
              <a:gd name="T7" fmla="*/ 0 60000 65536"/>
              <a:gd name="T8" fmla="*/ 0 60000 65536"/>
              <a:gd name="T9" fmla="*/ 0 w 21600"/>
              <a:gd name="T10" fmla="*/ 0 h 18945"/>
              <a:gd name="T11" fmla="*/ 21600 w 21600"/>
              <a:gd name="T12" fmla="*/ 18945 h 1894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8945" fill="none" extrusionOk="0">
                <a:moveTo>
                  <a:pt x="10374" y="-1"/>
                </a:moveTo>
                <a:cubicBezTo>
                  <a:pt x="17296" y="3789"/>
                  <a:pt x="21600" y="11053"/>
                  <a:pt x="21600" y="18945"/>
                </a:cubicBezTo>
              </a:path>
              <a:path w="21600" h="18945" stroke="0" extrusionOk="0">
                <a:moveTo>
                  <a:pt x="10374" y="-1"/>
                </a:moveTo>
                <a:cubicBezTo>
                  <a:pt x="17296" y="3789"/>
                  <a:pt x="21600" y="11053"/>
                  <a:pt x="21600" y="18945"/>
                </a:cubicBezTo>
                <a:lnTo>
                  <a:pt x="0" y="18945"/>
                </a:lnTo>
                <a:lnTo>
                  <a:pt x="10374" y="-1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3088" name="Arc 16"/>
          <p:cNvSpPr>
            <a:spLocks/>
          </p:cNvSpPr>
          <p:nvPr/>
        </p:nvSpPr>
        <p:spPr bwMode="auto">
          <a:xfrm rot="-3371946">
            <a:off x="1369219" y="2650331"/>
            <a:ext cx="914400" cy="801688"/>
          </a:xfrm>
          <a:custGeom>
            <a:avLst/>
            <a:gdLst>
              <a:gd name="T0" fmla="*/ 2147483647 w 21600"/>
              <a:gd name="T1" fmla="*/ 0 h 18945"/>
              <a:gd name="T2" fmla="*/ 2147483647 w 21600"/>
              <a:gd name="T3" fmla="*/ 2147483647 h 18945"/>
              <a:gd name="T4" fmla="*/ 0 w 21600"/>
              <a:gd name="T5" fmla="*/ 2147483647 h 18945"/>
              <a:gd name="T6" fmla="*/ 0 60000 65536"/>
              <a:gd name="T7" fmla="*/ 0 60000 65536"/>
              <a:gd name="T8" fmla="*/ 0 60000 65536"/>
              <a:gd name="T9" fmla="*/ 0 w 21600"/>
              <a:gd name="T10" fmla="*/ 0 h 18945"/>
              <a:gd name="T11" fmla="*/ 21600 w 21600"/>
              <a:gd name="T12" fmla="*/ 18945 h 1894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8945" fill="none" extrusionOk="0">
                <a:moveTo>
                  <a:pt x="10374" y="-1"/>
                </a:moveTo>
                <a:cubicBezTo>
                  <a:pt x="17296" y="3789"/>
                  <a:pt x="21600" y="11053"/>
                  <a:pt x="21600" y="18945"/>
                </a:cubicBezTo>
              </a:path>
              <a:path w="21600" h="18945" stroke="0" extrusionOk="0">
                <a:moveTo>
                  <a:pt x="10374" y="-1"/>
                </a:moveTo>
                <a:cubicBezTo>
                  <a:pt x="17296" y="3789"/>
                  <a:pt x="21600" y="11053"/>
                  <a:pt x="21600" y="18945"/>
                </a:cubicBezTo>
                <a:lnTo>
                  <a:pt x="0" y="18945"/>
                </a:lnTo>
                <a:lnTo>
                  <a:pt x="10374" y="-1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3090" name="Arc 18"/>
          <p:cNvSpPr>
            <a:spLocks/>
          </p:cNvSpPr>
          <p:nvPr/>
        </p:nvSpPr>
        <p:spPr bwMode="auto">
          <a:xfrm rot="7239040">
            <a:off x="4106069" y="3874294"/>
            <a:ext cx="914400" cy="801688"/>
          </a:xfrm>
          <a:custGeom>
            <a:avLst/>
            <a:gdLst>
              <a:gd name="T0" fmla="*/ 2147483647 w 21600"/>
              <a:gd name="T1" fmla="*/ 0 h 18945"/>
              <a:gd name="T2" fmla="*/ 2147483647 w 21600"/>
              <a:gd name="T3" fmla="*/ 2147483647 h 18945"/>
              <a:gd name="T4" fmla="*/ 0 w 21600"/>
              <a:gd name="T5" fmla="*/ 2147483647 h 18945"/>
              <a:gd name="T6" fmla="*/ 0 60000 65536"/>
              <a:gd name="T7" fmla="*/ 0 60000 65536"/>
              <a:gd name="T8" fmla="*/ 0 60000 65536"/>
              <a:gd name="T9" fmla="*/ 0 w 21600"/>
              <a:gd name="T10" fmla="*/ 0 h 18945"/>
              <a:gd name="T11" fmla="*/ 21600 w 21600"/>
              <a:gd name="T12" fmla="*/ 18945 h 1894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8945" fill="none" extrusionOk="0">
                <a:moveTo>
                  <a:pt x="10374" y="-1"/>
                </a:moveTo>
                <a:cubicBezTo>
                  <a:pt x="17296" y="3789"/>
                  <a:pt x="21600" y="11053"/>
                  <a:pt x="21600" y="18945"/>
                </a:cubicBezTo>
              </a:path>
              <a:path w="21600" h="18945" stroke="0" extrusionOk="0">
                <a:moveTo>
                  <a:pt x="10374" y="-1"/>
                </a:moveTo>
                <a:cubicBezTo>
                  <a:pt x="17296" y="3789"/>
                  <a:pt x="21600" y="11053"/>
                  <a:pt x="21600" y="18945"/>
                </a:cubicBezTo>
                <a:lnTo>
                  <a:pt x="0" y="18945"/>
                </a:lnTo>
                <a:lnTo>
                  <a:pt x="10374" y="-1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3091" name="Arc 19"/>
          <p:cNvSpPr>
            <a:spLocks/>
          </p:cNvSpPr>
          <p:nvPr/>
        </p:nvSpPr>
        <p:spPr bwMode="auto">
          <a:xfrm rot="-6987776">
            <a:off x="1433513" y="4087812"/>
            <a:ext cx="914400" cy="815975"/>
          </a:xfrm>
          <a:custGeom>
            <a:avLst/>
            <a:gdLst>
              <a:gd name="T0" fmla="*/ 2147483647 w 21600"/>
              <a:gd name="T1" fmla="*/ 0 h 19286"/>
              <a:gd name="T2" fmla="*/ 2147483647 w 21600"/>
              <a:gd name="T3" fmla="*/ 2147483647 h 19286"/>
              <a:gd name="T4" fmla="*/ 0 w 21600"/>
              <a:gd name="T5" fmla="*/ 2147483647 h 19286"/>
              <a:gd name="T6" fmla="*/ 0 60000 65536"/>
              <a:gd name="T7" fmla="*/ 0 60000 65536"/>
              <a:gd name="T8" fmla="*/ 0 60000 65536"/>
              <a:gd name="T9" fmla="*/ 0 w 21600"/>
              <a:gd name="T10" fmla="*/ 0 h 19286"/>
              <a:gd name="T11" fmla="*/ 21600 w 21600"/>
              <a:gd name="T12" fmla="*/ 19286 h 1928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9286" fill="none" extrusionOk="0">
                <a:moveTo>
                  <a:pt x="9726" y="0"/>
                </a:moveTo>
                <a:cubicBezTo>
                  <a:pt x="17007" y="3672"/>
                  <a:pt x="21600" y="11131"/>
                  <a:pt x="21600" y="19286"/>
                </a:cubicBezTo>
              </a:path>
              <a:path w="21600" h="19286" stroke="0" extrusionOk="0">
                <a:moveTo>
                  <a:pt x="9726" y="0"/>
                </a:moveTo>
                <a:cubicBezTo>
                  <a:pt x="17007" y="3672"/>
                  <a:pt x="21600" y="11131"/>
                  <a:pt x="21600" y="19286"/>
                </a:cubicBezTo>
                <a:lnTo>
                  <a:pt x="0" y="19286"/>
                </a:lnTo>
                <a:lnTo>
                  <a:pt x="9726" y="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3092" name="Arc 20"/>
          <p:cNvSpPr>
            <a:spLocks/>
          </p:cNvSpPr>
          <p:nvPr/>
        </p:nvSpPr>
        <p:spPr bwMode="auto">
          <a:xfrm rot="-10529086">
            <a:off x="2792413" y="4754563"/>
            <a:ext cx="912812" cy="830262"/>
          </a:xfrm>
          <a:custGeom>
            <a:avLst/>
            <a:gdLst>
              <a:gd name="T0" fmla="*/ 2147483647 w 21548"/>
              <a:gd name="T1" fmla="*/ 0 h 19630"/>
              <a:gd name="T2" fmla="*/ 2147483647 w 21548"/>
              <a:gd name="T3" fmla="*/ 2147483647 h 19630"/>
              <a:gd name="T4" fmla="*/ 0 w 21548"/>
              <a:gd name="T5" fmla="*/ 2147483647 h 19630"/>
              <a:gd name="T6" fmla="*/ 0 60000 65536"/>
              <a:gd name="T7" fmla="*/ 0 60000 65536"/>
              <a:gd name="T8" fmla="*/ 0 60000 65536"/>
              <a:gd name="T9" fmla="*/ 0 w 21548"/>
              <a:gd name="T10" fmla="*/ 0 h 19630"/>
              <a:gd name="T11" fmla="*/ 21548 w 21548"/>
              <a:gd name="T12" fmla="*/ 19630 h 1963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48" h="19630" fill="none" extrusionOk="0">
                <a:moveTo>
                  <a:pt x="9012" y="0"/>
                </a:moveTo>
                <a:cubicBezTo>
                  <a:pt x="16192" y="3296"/>
                  <a:pt x="20999" y="10249"/>
                  <a:pt x="21547" y="18131"/>
                </a:cubicBezTo>
              </a:path>
              <a:path w="21548" h="19630" stroke="0" extrusionOk="0">
                <a:moveTo>
                  <a:pt x="9012" y="0"/>
                </a:moveTo>
                <a:cubicBezTo>
                  <a:pt x="16192" y="3296"/>
                  <a:pt x="20999" y="10249"/>
                  <a:pt x="21547" y="18131"/>
                </a:cubicBezTo>
                <a:lnTo>
                  <a:pt x="0" y="19630"/>
                </a:lnTo>
                <a:lnTo>
                  <a:pt x="9012" y="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3093" name="Arc 21"/>
          <p:cNvSpPr>
            <a:spLocks/>
          </p:cNvSpPr>
          <p:nvPr/>
        </p:nvSpPr>
        <p:spPr bwMode="auto">
          <a:xfrm>
            <a:off x="2578100" y="1801813"/>
            <a:ext cx="914400" cy="801687"/>
          </a:xfrm>
          <a:custGeom>
            <a:avLst/>
            <a:gdLst>
              <a:gd name="T0" fmla="*/ 2147483647 w 21600"/>
              <a:gd name="T1" fmla="*/ 0 h 18945"/>
              <a:gd name="T2" fmla="*/ 2147483647 w 21600"/>
              <a:gd name="T3" fmla="*/ 2147483647 h 18945"/>
              <a:gd name="T4" fmla="*/ 0 w 21600"/>
              <a:gd name="T5" fmla="*/ 2147483647 h 18945"/>
              <a:gd name="T6" fmla="*/ 0 60000 65536"/>
              <a:gd name="T7" fmla="*/ 0 60000 65536"/>
              <a:gd name="T8" fmla="*/ 0 60000 65536"/>
              <a:gd name="T9" fmla="*/ 0 w 21600"/>
              <a:gd name="T10" fmla="*/ 0 h 18945"/>
              <a:gd name="T11" fmla="*/ 21600 w 21600"/>
              <a:gd name="T12" fmla="*/ 18945 h 1894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8945" fill="none" extrusionOk="0">
                <a:moveTo>
                  <a:pt x="10374" y="-1"/>
                </a:moveTo>
                <a:cubicBezTo>
                  <a:pt x="17296" y="3789"/>
                  <a:pt x="21600" y="11053"/>
                  <a:pt x="21600" y="18945"/>
                </a:cubicBezTo>
              </a:path>
              <a:path w="21600" h="18945" stroke="0" extrusionOk="0">
                <a:moveTo>
                  <a:pt x="10374" y="-1"/>
                </a:moveTo>
                <a:cubicBezTo>
                  <a:pt x="17296" y="3789"/>
                  <a:pt x="21600" y="11053"/>
                  <a:pt x="21600" y="18945"/>
                </a:cubicBezTo>
                <a:lnTo>
                  <a:pt x="0" y="18945"/>
                </a:lnTo>
                <a:lnTo>
                  <a:pt x="10374" y="-1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3098" name="Text Box 26"/>
          <p:cNvSpPr txBox="1">
            <a:spLocks noChangeArrowheads="1"/>
          </p:cNvSpPr>
          <p:nvPr/>
        </p:nvSpPr>
        <p:spPr bwMode="auto">
          <a:xfrm>
            <a:off x="4048125" y="2660650"/>
            <a:ext cx="5730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000"/>
              <a:t>60°</a:t>
            </a:r>
            <a:endParaRPr lang="en-GB" sz="2000" baseline="40000"/>
          </a:p>
        </p:txBody>
      </p:sp>
      <p:sp>
        <p:nvSpPr>
          <p:cNvPr id="3102" name="Text Box 30"/>
          <p:cNvSpPr txBox="1">
            <a:spLocks noChangeArrowheads="1"/>
          </p:cNvSpPr>
          <p:nvPr/>
        </p:nvSpPr>
        <p:spPr bwMode="auto">
          <a:xfrm>
            <a:off x="3279775" y="2673350"/>
            <a:ext cx="715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000"/>
              <a:t>120°</a:t>
            </a:r>
            <a:endParaRPr lang="en-GB" sz="2000" baseline="40000"/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4586288" y="1235075"/>
            <a:ext cx="36083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000"/>
              <a:t>Sum of exterior angles = 360°</a:t>
            </a:r>
            <a:endParaRPr lang="en-GB" sz="2000" baseline="40000"/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5114925" y="2870200"/>
            <a:ext cx="2074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000"/>
              <a:t> Exterior angle = </a:t>
            </a:r>
            <a:endParaRPr lang="en-US" sz="2000"/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7058025" y="2871788"/>
            <a:ext cx="12112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000"/>
              <a:t>360° </a:t>
            </a:r>
            <a:r>
              <a:rPr lang="en-US" sz="2000"/>
              <a:t>÷ 6 </a:t>
            </a:r>
            <a:endParaRPr lang="en-GB" sz="2000"/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6846888" y="3322638"/>
            <a:ext cx="7921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000"/>
              <a:t>= 60°</a:t>
            </a:r>
            <a:endParaRPr lang="en-GB" sz="2000" baseline="40000"/>
          </a:p>
        </p:txBody>
      </p:sp>
      <p:sp>
        <p:nvSpPr>
          <p:cNvPr id="29" name="Text Box 27"/>
          <p:cNvSpPr txBox="1">
            <a:spLocks noChangeArrowheads="1"/>
          </p:cNvSpPr>
          <p:nvPr/>
        </p:nvSpPr>
        <p:spPr bwMode="auto">
          <a:xfrm>
            <a:off x="5287963" y="4019550"/>
            <a:ext cx="19034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000"/>
              <a:t>Interior angle = </a:t>
            </a:r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7050088" y="4027488"/>
            <a:ext cx="14351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000"/>
              <a:t>180° – 60°</a:t>
            </a:r>
            <a:r>
              <a:rPr lang="en-GB" sz="2000" baseline="30000"/>
              <a:t> </a:t>
            </a:r>
            <a:endParaRPr lang="en-GB" sz="2000"/>
          </a:p>
        </p:txBody>
      </p:sp>
      <p:sp>
        <p:nvSpPr>
          <p:cNvPr id="31" name="Text Box 29"/>
          <p:cNvSpPr txBox="1">
            <a:spLocks noChangeArrowheads="1"/>
          </p:cNvSpPr>
          <p:nvPr/>
        </p:nvSpPr>
        <p:spPr bwMode="auto">
          <a:xfrm>
            <a:off x="6846888" y="4464050"/>
            <a:ext cx="9350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000"/>
              <a:t>= 120°</a:t>
            </a:r>
            <a:endParaRPr lang="en-GB" sz="2000" baseline="40000"/>
          </a:p>
        </p:txBody>
      </p:sp>
      <p:sp>
        <p:nvSpPr>
          <p:cNvPr id="10264" name="Text Box 5"/>
          <p:cNvSpPr txBox="1">
            <a:spLocks noChangeArrowheads="1"/>
          </p:cNvSpPr>
          <p:nvPr/>
        </p:nvSpPr>
        <p:spPr bwMode="auto">
          <a:xfrm>
            <a:off x="655638" y="915988"/>
            <a:ext cx="2365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000" b="1"/>
              <a:t> Regular hexagon</a:t>
            </a:r>
          </a:p>
        </p:txBody>
      </p:sp>
      <p:grpSp>
        <p:nvGrpSpPr>
          <p:cNvPr id="2" name="Group 21"/>
          <p:cNvGrpSpPr>
            <a:grpSpLocks noChangeAspect="1"/>
          </p:cNvGrpSpPr>
          <p:nvPr/>
        </p:nvGrpSpPr>
        <p:grpSpPr bwMode="auto">
          <a:xfrm>
            <a:off x="2332038" y="2317750"/>
            <a:ext cx="568325" cy="484188"/>
            <a:chOff x="813893" y="1557014"/>
            <a:chExt cx="1134577" cy="967350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1663241" y="1813918"/>
              <a:ext cx="253537" cy="25373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>
                <a:defRPr/>
              </a:pPr>
              <a:endParaRPr lang="en-GB"/>
            </a:p>
          </p:txBody>
        </p:sp>
        <p:sp>
          <p:nvSpPr>
            <p:cNvPr id="9" name="Chord 8"/>
            <p:cNvSpPr/>
            <p:nvPr/>
          </p:nvSpPr>
          <p:spPr>
            <a:xfrm>
              <a:off x="813893" y="1610933"/>
              <a:ext cx="915901" cy="913431"/>
            </a:xfrm>
            <a:prstGeom prst="chord">
              <a:avLst>
                <a:gd name="adj1" fmla="val 10733125"/>
                <a:gd name="adj2" fmla="val 82063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>
                <a:defRPr/>
              </a:pPr>
              <a:endParaRPr lang="en-GB"/>
            </a:p>
          </p:txBody>
        </p:sp>
        <p:sp>
          <p:nvSpPr>
            <p:cNvPr id="10" name="Oval 9"/>
            <p:cNvSpPr>
              <a:spLocks noChangeAspect="1"/>
            </p:cNvSpPr>
            <p:nvPr/>
          </p:nvSpPr>
          <p:spPr>
            <a:xfrm>
              <a:off x="981860" y="1759999"/>
              <a:ext cx="145784" cy="14589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>
                <a:defRPr/>
              </a:pPr>
              <a:endParaRPr lang="en-GB"/>
            </a:p>
          </p:txBody>
        </p:sp>
        <p:sp>
          <p:nvSpPr>
            <p:cNvPr id="11" name="Oval 10"/>
            <p:cNvSpPr>
              <a:spLocks noChangeAspect="1"/>
            </p:cNvSpPr>
            <p:nvPr/>
          </p:nvSpPr>
          <p:spPr>
            <a:xfrm>
              <a:off x="1241735" y="1877350"/>
              <a:ext cx="145784" cy="14272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>
                <a:defRPr/>
              </a:pPr>
              <a:endParaRPr lang="en-GB"/>
            </a:p>
          </p:txBody>
        </p:sp>
        <p:sp>
          <p:nvSpPr>
            <p:cNvPr id="12" name="Oval 11"/>
            <p:cNvSpPr>
              <a:spLocks noChangeAspect="1"/>
            </p:cNvSpPr>
            <p:nvPr/>
          </p:nvSpPr>
          <p:spPr>
            <a:xfrm>
              <a:off x="1466750" y="1759999"/>
              <a:ext cx="145784" cy="14589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>
                <a:defRPr/>
              </a:pPr>
              <a:endParaRPr lang="en-GB"/>
            </a:p>
          </p:txBody>
        </p:sp>
        <p:cxnSp>
          <p:nvCxnSpPr>
            <p:cNvPr id="15" name="Straight Connector 14"/>
            <p:cNvCxnSpPr>
              <a:stCxn id="13" idx="0"/>
            </p:cNvCxnSpPr>
            <p:nvPr/>
          </p:nvCxnSpPr>
          <p:spPr>
            <a:xfrm rot="16200000" flipV="1">
              <a:off x="1658410" y="1682316"/>
              <a:ext cx="202985" cy="60216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7"/>
            </p:cNvCxnSpPr>
            <p:nvPr/>
          </p:nvCxnSpPr>
          <p:spPr>
            <a:xfrm rot="5400000" flipH="1" flipV="1">
              <a:off x="1777240" y="1712440"/>
              <a:ext cx="241044" cy="38031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val 19"/>
            <p:cNvSpPr>
              <a:spLocks noChangeAspect="1"/>
            </p:cNvSpPr>
            <p:nvPr/>
          </p:nvSpPr>
          <p:spPr>
            <a:xfrm>
              <a:off x="1682256" y="1557014"/>
              <a:ext cx="72891" cy="7294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>
                <a:defRPr/>
              </a:pPr>
              <a:endParaRPr lang="en-GB"/>
            </a:p>
          </p:txBody>
        </p:sp>
        <p:sp>
          <p:nvSpPr>
            <p:cNvPr id="21" name="Oval 20"/>
            <p:cNvSpPr>
              <a:spLocks noChangeAspect="1"/>
            </p:cNvSpPr>
            <p:nvPr/>
          </p:nvSpPr>
          <p:spPr>
            <a:xfrm>
              <a:off x="1875577" y="1576044"/>
              <a:ext cx="72893" cy="7294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>
                <a:defRPr/>
              </a:pPr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81 -0.00023 L 0.13732 -0.00023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4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" presetID="8" presetClass="emp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3600000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733 -0.00023 L 0.21476 0.1706 " pathEditMode="relative" rAng="0" ptsTypes="AA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72" y="8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3600000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7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476 0.1706 L 0.13976 0.34838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50" y="8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3600000">
                                      <p:cBhvr>
                                        <p:cTn id="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8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976 0.34838 L -0.01475 0.34746 " pathEditMode="relative" rAng="0" ptsTypes="AA">
                                      <p:cBhvr>
                                        <p:cTn id="3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26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3600000">
                                      <p:cBhvr>
                                        <p:cTn id="4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76 0.34745 L -0.09114 0.17153 " pathEditMode="relative" rAng="0" ptsTypes="AA">
                                      <p:cBhvr>
                                        <p:cTn id="5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19" y="-8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5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3600000">
                                      <p:cBhvr>
                                        <p:cTn id="5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0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114 0.17153 L -0.01545 -0.0007 " pathEditMode="relative" rAng="0" ptsTypes="AA">
                                      <p:cBhvr>
                                        <p:cTn id="6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85" y="-8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6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3600000">
                                      <p:cBhvr>
                                        <p:cTn id="6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1" grpId="0" animBg="1"/>
      <p:bldP spid="3082" grpId="0" animBg="1"/>
      <p:bldP spid="3083" grpId="0" animBg="1"/>
      <p:bldP spid="3084" grpId="0" animBg="1"/>
      <p:bldP spid="3085" grpId="0" animBg="1"/>
      <p:bldP spid="3086" grpId="0" animBg="1"/>
      <p:bldP spid="3087" grpId="0" animBg="1"/>
      <p:bldP spid="3088" grpId="0" animBg="1"/>
      <p:bldP spid="3090" grpId="0" animBg="1"/>
      <p:bldP spid="3091" grpId="0" animBg="1"/>
      <p:bldP spid="3092" grpId="0" animBg="1"/>
      <p:bldP spid="3093" grpId="0" animBg="1"/>
      <p:bldP spid="3098" grpId="0"/>
      <p:bldP spid="3102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435</Words>
  <Application>Microsoft Office PowerPoint</Application>
  <PresentationFormat>On-screen Show (4:3)</PresentationFormat>
  <Paragraphs>118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Symbol</vt:lpstr>
      <vt:lpstr>Times New Roman</vt:lpstr>
      <vt:lpstr>Wingdings</vt:lpstr>
      <vt:lpstr>Concourse</vt:lpstr>
      <vt:lpstr>MathType 6.0 Equation</vt:lpstr>
      <vt:lpstr>POLYGONS</vt:lpstr>
      <vt:lpstr>PowerPoint Presentation</vt:lpstr>
      <vt:lpstr>PowerPoint Presentation</vt:lpstr>
      <vt:lpstr>PowerPoint Presentation</vt:lpstr>
      <vt:lpstr>PowerPoint Presentation</vt:lpstr>
      <vt:lpstr>In a regular polygon</vt:lpstr>
      <vt:lpstr>Regular or not?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2011-09-01T15:21:04Z</dcterms:created>
  <dcterms:modified xsi:type="dcterms:W3CDTF">2013-02-20T11:14:21Z</dcterms:modified>
</cp:coreProperties>
</file>