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61" r:id="rId5"/>
    <p:sldId id="270" r:id="rId6"/>
    <p:sldId id="271" r:id="rId7"/>
    <p:sldId id="273" r:id="rId8"/>
    <p:sldId id="272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3314"/>
        <p:guide pos="6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12" Type="http://schemas.openxmlformats.org/officeDocument/2006/relationships/image" Target="../media/image51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5" Type="http://schemas.openxmlformats.org/officeDocument/2006/relationships/image" Target="../media/image54.wmf"/><Relationship Id="rId10" Type="http://schemas.openxmlformats.org/officeDocument/2006/relationships/image" Target="../media/image49.wmf"/><Relationship Id="rId4" Type="http://schemas.openxmlformats.org/officeDocument/2006/relationships/image" Target="../media/image36.wmf"/><Relationship Id="rId9" Type="http://schemas.openxmlformats.org/officeDocument/2006/relationships/image" Target="../media/image48.wmf"/><Relationship Id="rId14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9D844-348B-4CCA-BC81-1EF723E3370D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57AC4-EA30-4FDF-B157-A420CE621F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07D27E-2D75-43AF-9DC4-C50CFF6BFCBF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10D6E-060E-49FB-82B4-407D04E425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700E5-C73E-479F-98EB-94D7E7EC6CD6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EB40E-FAA2-4263-A7D7-C87B779E1D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6C354-F65A-47DE-8D7D-3629906837EB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6F261-E404-4567-B062-FEF8C1A53F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C9150E-B79B-4638-8859-390A66161A7B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B6BEF-6091-410C-97F0-B454DC0A44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D637C9-7524-42DA-8679-27F7406F777F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A1BF8A-8A8D-46C1-B32E-23F6F6A137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23166A-627A-44D6-B84A-6C2EC137D76C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1290F-8AEB-4C70-BADD-9909ABD2FD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B5AC37-0373-4AA6-A269-D98CD2F39A7C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2F57E-A3C9-489A-9124-BCEF3EF40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666263-027F-42FB-B188-48FF851137D3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D3E22-37CC-4799-B3B1-5C5EBA5E19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6E4BA3-BC26-4A25-BA4C-EDBB0D0BA33A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EB3E0-F49F-484E-95BA-00051B70DB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D75770-DFAB-48D6-8046-CDBF9DBFCE17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E3B236-F04E-4C61-B589-7ACA13A93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AD66EF-7CFF-4CCB-B3F6-F05647FDE7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8F25D93-E874-4FF9-AD47-CF8FEDAD0197}" type="datetime1">
              <a:rPr lang="en-US" smtClean="0"/>
              <a:pPr>
                <a:defRPr/>
              </a:pPr>
              <a:t>1/30/2013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4.wmf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3.bin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0.wmf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7.bin"/><Relationship Id="rId26" Type="http://schemas.openxmlformats.org/officeDocument/2006/relationships/image" Target="../media/image38.wmf"/><Relationship Id="rId3" Type="http://schemas.openxmlformats.org/officeDocument/2006/relationships/oleObject" Target="../embeddings/oleObject29.bin"/><Relationship Id="rId21" Type="http://schemas.openxmlformats.org/officeDocument/2006/relationships/image" Target="../media/image36.wmf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4.wmf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29" Type="http://schemas.openxmlformats.org/officeDocument/2006/relationships/oleObject" Target="../embeddings/oleObject43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11" Type="http://schemas.openxmlformats.org/officeDocument/2006/relationships/image" Target="../media/image31.wmf"/><Relationship Id="rId24" Type="http://schemas.openxmlformats.org/officeDocument/2006/relationships/oleObject" Target="../embeddings/oleObject40.bin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33.wmf"/><Relationship Id="rId23" Type="http://schemas.openxmlformats.org/officeDocument/2006/relationships/image" Target="../media/image37.wmf"/><Relationship Id="rId28" Type="http://schemas.openxmlformats.org/officeDocument/2006/relationships/image" Target="../media/image39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5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2.bin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oleObject" Target="../embeddings/oleObject42.bin"/><Relationship Id="rId30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47.wmf"/><Relationship Id="rId26" Type="http://schemas.openxmlformats.org/officeDocument/2006/relationships/image" Target="../media/image51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57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50.wmf"/><Relationship Id="rId32" Type="http://schemas.openxmlformats.org/officeDocument/2006/relationships/image" Target="../media/image54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52.wmf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52.bin"/><Relationship Id="rId31" Type="http://schemas.openxmlformats.org/officeDocument/2006/relationships/oleObject" Target="../embeddings/oleObject58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oleObject" Target="../embeddings/oleObject56.bin"/><Relationship Id="rId30" Type="http://schemas.openxmlformats.org/officeDocument/2006/relationships/image" Target="../media/image5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62.wmf"/><Relationship Id="rId26" Type="http://schemas.openxmlformats.org/officeDocument/2006/relationships/image" Target="../media/image66.wmf"/><Relationship Id="rId3" Type="http://schemas.openxmlformats.org/officeDocument/2006/relationships/oleObject" Target="../embeddings/oleObject59.bin"/><Relationship Id="rId21" Type="http://schemas.openxmlformats.org/officeDocument/2006/relationships/oleObject" Target="../embeddings/oleObject68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66.bin"/><Relationship Id="rId25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29" Type="http://schemas.openxmlformats.org/officeDocument/2006/relationships/oleObject" Target="../embeddings/oleObject72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63.bin"/><Relationship Id="rId24" Type="http://schemas.openxmlformats.org/officeDocument/2006/relationships/image" Target="../media/image65.wmf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23" Type="http://schemas.openxmlformats.org/officeDocument/2006/relationships/oleObject" Target="../embeddings/oleObject69.bin"/><Relationship Id="rId28" Type="http://schemas.openxmlformats.org/officeDocument/2006/relationships/image" Target="../media/image67.wmf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0.wmf"/><Relationship Id="rId22" Type="http://schemas.openxmlformats.org/officeDocument/2006/relationships/image" Target="../media/image64.wmf"/><Relationship Id="rId27" Type="http://schemas.openxmlformats.org/officeDocument/2006/relationships/oleObject" Target="../embeddings/oleObject71.bin"/><Relationship Id="rId30" Type="http://schemas.openxmlformats.org/officeDocument/2006/relationships/image" Target="../media/image6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INDICES 1</a:t>
            </a:r>
            <a:endParaRPr lang="en-US" dirty="0" smtClean="0"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1287463" y="3041650"/>
            <a:ext cx="41687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sz="2800"/>
              <a:t>7 × 7 × 7 × 7 × 7 = 7</a:t>
            </a:r>
            <a:r>
              <a:rPr lang="en-GB" sz="2800" baseline="30000"/>
              <a:t>5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rot="10800000" flipV="1">
            <a:off x="4749800" y="2763838"/>
            <a:ext cx="965200" cy="4206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rot="10800000">
            <a:off x="4543425" y="3408363"/>
            <a:ext cx="1171575" cy="5000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5705475" y="2543175"/>
            <a:ext cx="16986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cs typeface="ＭＳ Ｐゴシック" charset="-128"/>
              </a:rPr>
              <a:t>index or power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3802063"/>
            <a:ext cx="16891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cs typeface="ＭＳ Ｐゴシック" charset="-128"/>
              </a:rPr>
              <a:t>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554038" y="1476375"/>
            <a:ext cx="1843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Multiplying: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657600" y="2325688"/>
            <a:ext cx="3827463" cy="369887"/>
          </a:xfrm>
          <a:prstGeom prst="rect">
            <a:avLst/>
          </a:prstGeom>
          <a:gradFill rotWithShape="1">
            <a:gsLst>
              <a:gs pos="0">
                <a:srgbClr val="FFE8DA"/>
              </a:gs>
              <a:gs pos="64999">
                <a:srgbClr val="FFC7A6"/>
              </a:gs>
              <a:gs pos="100000">
                <a:srgbClr val="FFB280"/>
              </a:gs>
            </a:gsLst>
            <a:lin ang="5400000" scaled="1"/>
          </a:gradFill>
          <a:ln w="9525">
            <a:solidFill>
              <a:srgbClr val="F07C03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 smtClean="0">
                <a:solidFill>
                  <a:srgbClr val="000000"/>
                </a:solidFill>
              </a:rPr>
              <a:t>RULE 1			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m</a:t>
            </a:r>
            <a:r>
              <a:rPr lang="en-GB" sz="1800" smtClean="0">
                <a:solidFill>
                  <a:srgbClr val="000000"/>
                </a:solidFill>
              </a:rPr>
              <a:t> × 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n</a:t>
            </a:r>
            <a:r>
              <a:rPr lang="en-GB" sz="1800" smtClean="0">
                <a:solidFill>
                  <a:srgbClr val="000000"/>
                </a:solidFill>
              </a:rPr>
              <a:t> = 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m + 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9450" y="3103563"/>
            <a:ext cx="1843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Dividing: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57600" y="3952875"/>
            <a:ext cx="3827463" cy="369888"/>
          </a:xfrm>
          <a:prstGeom prst="rect">
            <a:avLst/>
          </a:prstGeom>
          <a:gradFill rotWithShape="1">
            <a:gsLst>
              <a:gs pos="0">
                <a:srgbClr val="FFE8DA"/>
              </a:gs>
              <a:gs pos="64999">
                <a:srgbClr val="FFC7A6"/>
              </a:gs>
              <a:gs pos="100000">
                <a:srgbClr val="FFB280"/>
              </a:gs>
            </a:gsLst>
            <a:lin ang="5400000" scaled="1"/>
          </a:gradFill>
          <a:ln w="9525">
            <a:solidFill>
              <a:srgbClr val="F07C03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 smtClean="0">
                <a:solidFill>
                  <a:srgbClr val="000000"/>
                </a:solidFill>
              </a:rPr>
              <a:t>RULE 2			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m</a:t>
            </a:r>
            <a:r>
              <a:rPr lang="en-GB" sz="1800" smtClean="0">
                <a:solidFill>
                  <a:srgbClr val="000000"/>
                </a:solidFill>
              </a:rPr>
              <a:t> ÷ 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n</a:t>
            </a:r>
            <a:r>
              <a:rPr lang="en-GB" sz="1800" smtClean="0">
                <a:solidFill>
                  <a:srgbClr val="000000"/>
                </a:solidFill>
              </a:rPr>
              <a:t> = 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m − 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79450" y="4811713"/>
            <a:ext cx="2943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Raising to a power: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657600" y="5661025"/>
            <a:ext cx="3827463" cy="369888"/>
          </a:xfrm>
          <a:prstGeom prst="rect">
            <a:avLst/>
          </a:prstGeom>
          <a:gradFill rotWithShape="1">
            <a:gsLst>
              <a:gs pos="0">
                <a:srgbClr val="FFE8DA"/>
              </a:gs>
              <a:gs pos="64999">
                <a:srgbClr val="FFC7A6"/>
              </a:gs>
              <a:gs pos="100000">
                <a:srgbClr val="FFB280"/>
              </a:gs>
            </a:gsLst>
            <a:lin ang="5400000" scaled="1"/>
          </a:gradFill>
          <a:ln w="9525">
            <a:solidFill>
              <a:srgbClr val="F07C03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 smtClean="0">
                <a:solidFill>
                  <a:srgbClr val="000000"/>
                </a:solidFill>
              </a:rPr>
              <a:t>RULE 3			(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m</a:t>
            </a:r>
            <a:r>
              <a:rPr lang="en-GB" sz="1800" smtClean="0">
                <a:solidFill>
                  <a:srgbClr val="000000"/>
                </a:solidFill>
              </a:rPr>
              <a:t>)</a:t>
            </a:r>
            <a:r>
              <a:rPr lang="en-GB" sz="1800" i="1" baseline="30000" smtClean="0">
                <a:solidFill>
                  <a:srgbClr val="000000"/>
                </a:solidFill>
              </a:rPr>
              <a:t>n</a:t>
            </a:r>
            <a:r>
              <a:rPr lang="en-GB" sz="1800" smtClean="0">
                <a:solidFill>
                  <a:srgbClr val="000000"/>
                </a:solidFill>
              </a:rPr>
              <a:t> = 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i="1" baseline="30000" smtClean="0">
                <a:solidFill>
                  <a:srgbClr val="000000"/>
                </a:solidFill>
              </a:rPr>
              <a:t>m × n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632200" y="3122613"/>
          <a:ext cx="901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901700" imgH="279400" progId="Equation.DSMT4">
                  <p:embed/>
                </p:oleObj>
              </mc:Choice>
              <mc:Fallback>
                <p:oleObj name="Equation" r:id="rId3" imgW="9017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3122613"/>
                        <a:ext cx="901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08788" y="3122613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5" imgW="254000" imgH="279400" progId="Equation.DSMT4">
                  <p:embed/>
                </p:oleObj>
              </mc:Choice>
              <mc:Fallback>
                <p:oleObj name="Equation" r:id="rId5" imgW="254000" imgH="279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8788" y="3122613"/>
                        <a:ext cx="254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657600" y="1493838"/>
          <a:ext cx="901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7" imgW="901700" imgH="279400" progId="Equation.DSMT4">
                  <p:embed/>
                </p:oleObj>
              </mc:Choice>
              <mc:Fallback>
                <p:oleObj name="Equation" r:id="rId7" imgW="9017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493838"/>
                        <a:ext cx="901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7319963" y="1508125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9" imgW="254000" imgH="279400" progId="Equation.DSMT4">
                  <p:embed/>
                </p:oleObj>
              </mc:Choice>
              <mc:Fallback>
                <p:oleObj name="Equation" r:id="rId9" imgW="2540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1508125"/>
                        <a:ext cx="254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3640138" y="4822825"/>
          <a:ext cx="698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11" imgW="698500" imgH="330200" progId="Equation.DSMT4">
                  <p:embed/>
                </p:oleObj>
              </mc:Choice>
              <mc:Fallback>
                <p:oleObj name="Equation" r:id="rId11" imgW="698500" imgH="330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138" y="4822825"/>
                        <a:ext cx="698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338638" y="4875213"/>
          <a:ext cx="2514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13" imgW="2514600" imgH="279400" progId="Equation.DSMT4">
                  <p:embed/>
                </p:oleObj>
              </mc:Choice>
              <mc:Fallback>
                <p:oleObj name="Equation" r:id="rId13" imgW="25146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4875213"/>
                        <a:ext cx="2514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4598988" y="3000375"/>
          <a:ext cx="2108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15" imgW="2108200" imgH="584200" progId="Equation.DSMT4">
                  <p:embed/>
                </p:oleObj>
              </mc:Choice>
              <mc:Fallback>
                <p:oleObj name="Equation" r:id="rId15" imgW="2108200" imgH="584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88" y="3000375"/>
                        <a:ext cx="2108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6880225" y="4819650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17" imgW="254000" imgH="279400" progId="Equation.DSMT4">
                  <p:embed/>
                </p:oleObj>
              </mc:Choice>
              <mc:Fallback>
                <p:oleObj name="Equation" r:id="rId17" imgW="254000" imgH="279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225" y="4819650"/>
                        <a:ext cx="254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4598988" y="1557338"/>
          <a:ext cx="2692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9" imgW="2692400" imgH="279400" progId="Equation.DSMT4">
                  <p:embed/>
                </p:oleObj>
              </mc:Choice>
              <mc:Fallback>
                <p:oleObj name="Equation" r:id="rId19" imgW="2692400" imgH="279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88" y="1557338"/>
                        <a:ext cx="2692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5643563" y="3402013"/>
            <a:ext cx="206375" cy="1825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276850" y="3402013"/>
            <a:ext cx="204788" cy="1825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948363" y="3057525"/>
            <a:ext cx="206375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307138" y="3057525"/>
            <a:ext cx="204787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617538" y="1323975"/>
            <a:ext cx="2584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Examples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617538" y="1976438"/>
            <a:ext cx="692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1</a:t>
            </a:r>
            <a:r>
              <a:rPr lang="en-GB"/>
              <a:t>  Simplify	</a:t>
            </a:r>
            <a:r>
              <a:rPr lang="en-GB" b="1">
                <a:solidFill>
                  <a:srgbClr val="48365A"/>
                </a:solidFill>
              </a:rPr>
              <a:t>a</a:t>
            </a:r>
            <a:r>
              <a:rPr lang="en-GB"/>
              <a:t>  </a:t>
            </a:r>
            <a:r>
              <a:rPr lang="en-GB" i="1"/>
              <a:t>y</a:t>
            </a:r>
            <a:r>
              <a:rPr lang="en-GB" baseline="30000"/>
              <a:t>4</a:t>
            </a:r>
            <a:r>
              <a:rPr lang="en-GB"/>
              <a:t> × </a:t>
            </a:r>
            <a:r>
              <a:rPr lang="en-GB" i="1"/>
              <a:t>y</a:t>
            </a:r>
            <a:r>
              <a:rPr lang="en-GB" baseline="30000"/>
              <a:t>5</a:t>
            </a:r>
            <a:r>
              <a:rPr lang="en-GB"/>
              <a:t>			</a:t>
            </a:r>
            <a:r>
              <a:rPr lang="en-GB" b="1">
                <a:solidFill>
                  <a:srgbClr val="48365A"/>
                </a:solidFill>
              </a:rPr>
              <a:t>b</a:t>
            </a:r>
            <a:r>
              <a:rPr lang="en-GB"/>
              <a:t>  </a:t>
            </a:r>
            <a:r>
              <a:rPr lang="en-GB" i="1"/>
              <a:t>x</a:t>
            </a:r>
            <a:r>
              <a:rPr lang="en-GB" baseline="30000"/>
              <a:t>7</a:t>
            </a:r>
            <a:r>
              <a:rPr lang="en-GB"/>
              <a:t> ÷ </a:t>
            </a:r>
            <a:r>
              <a:rPr lang="en-GB" i="1"/>
              <a:t>x</a:t>
            </a:r>
            <a:r>
              <a:rPr lang="en-GB" baseline="30000"/>
              <a:t>4</a:t>
            </a:r>
            <a:r>
              <a:rPr lang="en-GB"/>
              <a:t>		</a:t>
            </a:r>
            <a:r>
              <a:rPr lang="en-GB" b="1">
                <a:solidFill>
                  <a:srgbClr val="48365A"/>
                </a:solidFill>
              </a:rPr>
              <a:t>c</a:t>
            </a:r>
            <a:r>
              <a:rPr lang="en-GB"/>
              <a:t>  (</a:t>
            </a:r>
            <a:r>
              <a:rPr lang="en-GB" i="1"/>
              <a:t>p</a:t>
            </a:r>
            <a:r>
              <a:rPr lang="en-GB" baseline="30000"/>
              <a:t>3</a:t>
            </a:r>
            <a:r>
              <a:rPr lang="en-GB"/>
              <a:t>)</a:t>
            </a:r>
            <a:r>
              <a:rPr lang="en-GB" baseline="30000"/>
              <a:t>4</a:t>
            </a:r>
            <a:r>
              <a:rPr lang="en-GB"/>
              <a:t>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3763" y="2776538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a</a:t>
            </a:r>
            <a:r>
              <a:rPr lang="en-GB"/>
              <a:t> 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271713" y="2814638"/>
          <a:ext cx="635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635000" imgH="330200" progId="Equation.DSMT4">
                  <p:embed/>
                </p:oleObj>
              </mc:Choice>
              <mc:Fallback>
                <p:oleObj name="Equation" r:id="rId3" imgW="635000" imgH="330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814638"/>
                        <a:ext cx="6350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022600" y="2811463"/>
          <a:ext cx="26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5" imgW="266700" imgH="330200" progId="Equation.DSMT4">
                  <p:embed/>
                </p:oleObj>
              </mc:Choice>
              <mc:Fallback>
                <p:oleObj name="Equation" r:id="rId5" imgW="266700" imgH="330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2811463"/>
                        <a:ext cx="26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208088" y="2814638"/>
          <a:ext cx="939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7" imgW="939800" imgH="330200" progId="Equation.DSMT4">
                  <p:embed/>
                </p:oleObj>
              </mc:Choice>
              <mc:Fallback>
                <p:oleObj name="Equation" r:id="rId7" imgW="939800" imgH="330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2814638"/>
                        <a:ext cx="9398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3763" y="3908425"/>
            <a:ext cx="325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b</a:t>
            </a:r>
            <a:endParaRPr lang="en-GB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276475" y="3929063"/>
          <a:ext cx="622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9" imgW="622300" imgH="279400" progId="Equation.DSMT4">
                  <p:embed/>
                </p:oleObj>
              </mc:Choice>
              <mc:Fallback>
                <p:oleObj name="Equation" r:id="rId9" imgW="6223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475" y="3929063"/>
                        <a:ext cx="6223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3028950" y="3925888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11" imgW="254000" imgH="279400" progId="Equation.DSMT4">
                  <p:embed/>
                </p:oleObj>
              </mc:Choice>
              <mc:Fallback>
                <p:oleObj name="Equation" r:id="rId11" imgW="254000" imgH="279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3925888"/>
                        <a:ext cx="254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1219200" y="3929063"/>
          <a:ext cx="914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3" imgW="914400" imgH="279400" progId="Equation.DSMT4">
                  <p:embed/>
                </p:oleObj>
              </mc:Choice>
              <mc:Fallback>
                <p:oleObj name="Equation" r:id="rId13" imgW="9144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929063"/>
                        <a:ext cx="914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93763" y="504507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c</a:t>
            </a:r>
            <a:endParaRPr lang="en-GB"/>
          </a:p>
        </p:txBody>
      </p:sp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278063" y="5083175"/>
          <a:ext cx="622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5" imgW="622300" imgH="330200" progId="Equation.DSMT4">
                  <p:embed/>
                </p:oleObj>
              </mc:Choice>
              <mc:Fallback>
                <p:oleObj name="Equation" r:id="rId15" imgW="622300" imgH="330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3" y="5083175"/>
                        <a:ext cx="6223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2997200" y="5080000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17" imgW="317500" imgH="330200" progId="Equation.DSMT4">
                  <p:embed/>
                </p:oleObj>
              </mc:Choice>
              <mc:Fallback>
                <p:oleObj name="Equation" r:id="rId17" imgW="317500" imgH="330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5080000"/>
                        <a:ext cx="317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1322388" y="5083175"/>
          <a:ext cx="711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19" imgW="711200" imgH="330200" progId="Equation.DSMT4">
                  <p:embed/>
                </p:oleObj>
              </mc:Choice>
              <mc:Fallback>
                <p:oleObj name="Equation" r:id="rId19" imgW="711200" imgH="330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5083175"/>
                        <a:ext cx="711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400550" y="2779713"/>
            <a:ext cx="17621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cs typeface="ＭＳ Ｐゴシック" charset="-128"/>
              </a:rPr>
              <a:t>add the powers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400550" y="3898900"/>
            <a:ext cx="2198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>
                <a:solidFill>
                  <a:srgbClr val="771F28"/>
                </a:solidFill>
              </a:rPr>
              <a:t>subtract the powers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400550" y="5053013"/>
            <a:ext cx="2160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>
                <a:solidFill>
                  <a:srgbClr val="771F28"/>
                </a:solidFill>
              </a:rPr>
              <a:t>multiply the powers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17538" y="1323975"/>
            <a:ext cx="2584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7538" y="1976438"/>
            <a:ext cx="69215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>
                <a:solidFill>
                  <a:schemeClr val="accent5">
                    <a:lumMod val="75000"/>
                  </a:schemeClr>
                </a:solidFill>
                <a:cs typeface="ＭＳ Ｐゴシック" charset="-128"/>
              </a:rPr>
              <a:t>2</a:t>
            </a:r>
            <a:r>
              <a:rPr lang="en-GB" dirty="0">
                <a:cs typeface="ＭＳ Ｐゴシック" charset="-128"/>
              </a:rPr>
              <a:t>  Simplify	</a:t>
            </a:r>
            <a:r>
              <a:rPr lang="en-GB" b="1" dirty="0">
                <a:solidFill>
                  <a:srgbClr val="48365A"/>
                </a:solidFill>
                <a:cs typeface="ＭＳ Ｐゴシック" charset="-128"/>
              </a:rPr>
              <a:t>a</a:t>
            </a:r>
            <a:r>
              <a:rPr lang="en-GB" dirty="0">
                <a:cs typeface="ＭＳ Ｐゴシック" charset="-128"/>
              </a:rPr>
              <a:t>  </a:t>
            </a:r>
            <a:r>
              <a:rPr lang="en-GB" i="1" dirty="0">
                <a:cs typeface="ＭＳ Ｐゴシック" charset="-128"/>
              </a:rPr>
              <a:t>			</a:t>
            </a:r>
            <a:r>
              <a:rPr lang="en-GB" dirty="0">
                <a:cs typeface="ＭＳ Ｐゴシック" charset="-128"/>
              </a:rPr>
              <a:t>		    </a:t>
            </a:r>
            <a:r>
              <a:rPr lang="en-GB" b="1" dirty="0" err="1">
                <a:solidFill>
                  <a:srgbClr val="48365A"/>
                </a:solidFill>
                <a:cs typeface="ＭＳ Ｐゴシック" charset="-128"/>
              </a:rPr>
              <a:t>b</a:t>
            </a:r>
            <a:r>
              <a:rPr lang="en-GB" dirty="0">
                <a:cs typeface="ＭＳ Ｐゴシック" charset="-128"/>
              </a:rPr>
              <a:t>  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3763" y="2776538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a</a:t>
            </a:r>
            <a:r>
              <a:rPr lang="en-GB"/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3763" y="4149725"/>
            <a:ext cx="325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b</a:t>
            </a:r>
            <a:endParaRPr lang="en-GB"/>
          </a:p>
        </p:txBody>
      </p:sp>
      <p:graphicFrame>
        <p:nvGraphicFramePr>
          <p:cNvPr id="6150" name="Object 2"/>
          <p:cNvGraphicFramePr>
            <a:graphicFrameLocks noChangeAspect="1"/>
          </p:cNvGraphicFramePr>
          <p:nvPr/>
        </p:nvGraphicFramePr>
        <p:xfrm>
          <a:off x="2457450" y="1976438"/>
          <a:ext cx="1409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1409700" imgH="330200" progId="Equation.DSMT4">
                  <p:embed/>
                </p:oleObj>
              </mc:Choice>
              <mc:Fallback>
                <p:oleObj name="Equation" r:id="rId3" imgW="1409700" imgH="330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1976438"/>
                        <a:ext cx="1409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3"/>
          <p:cNvGraphicFramePr>
            <a:graphicFrameLocks noChangeAspect="1"/>
          </p:cNvGraphicFramePr>
          <p:nvPr/>
        </p:nvGraphicFramePr>
        <p:xfrm>
          <a:off x="5043488" y="1976438"/>
          <a:ext cx="647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647700" imgH="622300" progId="Equation.DSMT4">
                  <p:embed/>
                </p:oleObj>
              </mc:Choice>
              <mc:Fallback>
                <p:oleObj name="Equation" r:id="rId5" imgW="647700" imgH="6223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488" y="1976438"/>
                        <a:ext cx="6477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1" name="Object 4"/>
          <p:cNvGraphicFramePr>
            <a:graphicFrameLocks noChangeAspect="1"/>
          </p:cNvGraphicFramePr>
          <p:nvPr/>
        </p:nvGraphicFramePr>
        <p:xfrm>
          <a:off x="1420813" y="2814638"/>
          <a:ext cx="1409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7" imgW="1409700" imgH="330200" progId="Equation.DSMT4">
                  <p:embed/>
                </p:oleObj>
              </mc:Choice>
              <mc:Fallback>
                <p:oleObj name="Equation" r:id="rId7" imgW="1409700" imgH="330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2814638"/>
                        <a:ext cx="1409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2970213" y="2814638"/>
          <a:ext cx="2489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8" imgW="2489200" imgH="330200" progId="Equation.DSMT4">
                  <p:embed/>
                </p:oleObj>
              </mc:Choice>
              <mc:Fallback>
                <p:oleObj name="Equation" r:id="rId8" imgW="2489200" imgH="330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3" y="2814638"/>
                        <a:ext cx="2489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6"/>
          <p:cNvGraphicFramePr>
            <a:graphicFrameLocks noChangeAspect="1"/>
          </p:cNvGraphicFramePr>
          <p:nvPr/>
        </p:nvGraphicFramePr>
        <p:xfrm>
          <a:off x="2979738" y="3263900"/>
          <a:ext cx="1663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0" imgW="1663700" imgH="330200" progId="Equation.DSMT4">
                  <p:embed/>
                </p:oleObj>
              </mc:Choice>
              <mc:Fallback>
                <p:oleObj name="Equation" r:id="rId10" imgW="1663700" imgH="330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3263900"/>
                        <a:ext cx="1663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7"/>
          <p:cNvGraphicFramePr>
            <a:graphicFrameLocks noChangeAspect="1"/>
          </p:cNvGraphicFramePr>
          <p:nvPr/>
        </p:nvGraphicFramePr>
        <p:xfrm>
          <a:off x="2973388" y="3717925"/>
          <a:ext cx="901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2" imgW="901700" imgH="330200" progId="Equation.DSMT4">
                  <p:embed/>
                </p:oleObj>
              </mc:Choice>
              <mc:Fallback>
                <p:oleObj name="Equation" r:id="rId12" imgW="901700" imgH="330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3388" y="3717925"/>
                        <a:ext cx="901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5" name="Object 8"/>
          <p:cNvGraphicFramePr>
            <a:graphicFrameLocks noChangeAspect="1"/>
          </p:cNvGraphicFramePr>
          <p:nvPr/>
        </p:nvGraphicFramePr>
        <p:xfrm>
          <a:off x="1420813" y="4165600"/>
          <a:ext cx="647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14" imgW="647700" imgH="622300" progId="Equation.DSMT4">
                  <p:embed/>
                </p:oleObj>
              </mc:Choice>
              <mc:Fallback>
                <p:oleObj name="Equation" r:id="rId14" imgW="647700" imgH="622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4165600"/>
                        <a:ext cx="6477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/>
        </p:nvGraphicFramePr>
        <p:xfrm>
          <a:off x="2457450" y="4227513"/>
          <a:ext cx="2463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15" imgW="2463800" imgH="584200" progId="Equation.DSMT4">
                  <p:embed/>
                </p:oleObj>
              </mc:Choice>
              <mc:Fallback>
                <p:oleObj name="Equation" r:id="rId15" imgW="2463800" imgH="584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4227513"/>
                        <a:ext cx="2463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0"/>
          <p:cNvGraphicFramePr>
            <a:graphicFrameLocks noChangeAspect="1"/>
          </p:cNvGraphicFramePr>
          <p:nvPr/>
        </p:nvGraphicFramePr>
        <p:xfrm>
          <a:off x="2457450" y="5000625"/>
          <a:ext cx="1536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17" imgW="1536700" imgH="292100" progId="Equation.DSMT4">
                  <p:embed/>
                </p:oleObj>
              </mc:Choice>
              <mc:Fallback>
                <p:oleObj name="Equation" r:id="rId17" imgW="1536700" imgH="292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5000625"/>
                        <a:ext cx="15367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1"/>
          <p:cNvGraphicFramePr>
            <a:graphicFrameLocks noChangeAspect="1"/>
          </p:cNvGraphicFramePr>
          <p:nvPr/>
        </p:nvGraphicFramePr>
        <p:xfrm>
          <a:off x="2457450" y="5445125"/>
          <a:ext cx="774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19" imgW="774700" imgH="292100" progId="Equation.DSMT4">
                  <p:embed/>
                </p:oleObj>
              </mc:Choice>
              <mc:Fallback>
                <p:oleObj name="Equation" r:id="rId19" imgW="774700" imgH="2921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5445125"/>
                        <a:ext cx="7747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554038" y="1262063"/>
            <a:ext cx="2389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Negative powers: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9450" y="4070350"/>
            <a:ext cx="1843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Zero powers: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1025" y="5818188"/>
            <a:ext cx="3827463" cy="369887"/>
          </a:xfrm>
          <a:prstGeom prst="rect">
            <a:avLst/>
          </a:prstGeom>
          <a:gradFill rotWithShape="1">
            <a:gsLst>
              <a:gs pos="0">
                <a:srgbClr val="FFE8DA"/>
              </a:gs>
              <a:gs pos="64999">
                <a:srgbClr val="FFC7A6"/>
              </a:gs>
              <a:gs pos="100000">
                <a:srgbClr val="FFB280"/>
              </a:gs>
            </a:gsLst>
            <a:lin ang="5400000" scaled="1"/>
          </a:gradFill>
          <a:ln w="9525">
            <a:solidFill>
              <a:srgbClr val="F07C03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sz="1800" smtClean="0">
                <a:solidFill>
                  <a:srgbClr val="000000"/>
                </a:solidFill>
              </a:rPr>
              <a:t>RULE 5			</a:t>
            </a:r>
            <a:r>
              <a:rPr lang="en-GB" sz="1800" i="1" smtClean="0">
                <a:solidFill>
                  <a:srgbClr val="000000"/>
                </a:solidFill>
              </a:rPr>
              <a:t>a</a:t>
            </a:r>
            <a:r>
              <a:rPr lang="en-GB" sz="1800" baseline="30000" smtClean="0">
                <a:solidFill>
                  <a:srgbClr val="000000"/>
                </a:solidFill>
              </a:rPr>
              <a:t>0</a:t>
            </a:r>
            <a:r>
              <a:rPr lang="en-GB" sz="1800" smtClean="0">
                <a:solidFill>
                  <a:srgbClr val="000000"/>
                </a:solidFill>
              </a:rPr>
              <a:t> = 1</a:t>
            </a:r>
            <a:endParaRPr lang="en-GB" sz="1800" i="1" baseline="30000" smtClean="0">
              <a:solidFill>
                <a:srgbClr val="000000"/>
              </a:solidFill>
            </a:endParaRP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622675" y="1285875"/>
          <a:ext cx="901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3" imgW="901700" imgH="279400" progId="Equation.DSMT4">
                  <p:embed/>
                </p:oleObj>
              </mc:Choice>
              <mc:Fallback>
                <p:oleObj name="Equation" r:id="rId3" imgW="9017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1285875"/>
                        <a:ext cx="901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997575" y="1163638"/>
          <a:ext cx="3048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5" imgW="304800" imgH="596900" progId="Equation.DSMT4">
                  <p:embed/>
                </p:oleObj>
              </mc:Choice>
              <mc:Fallback>
                <p:oleObj name="Equation" r:id="rId5" imgW="304800" imgH="596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1163638"/>
                        <a:ext cx="3048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4"/>
          <p:cNvGraphicFramePr>
            <a:graphicFrameLocks noChangeAspect="1"/>
          </p:cNvGraphicFramePr>
          <p:nvPr/>
        </p:nvGraphicFramePr>
        <p:xfrm>
          <a:off x="4575175" y="1165225"/>
          <a:ext cx="1422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7" imgW="1422400" imgH="584200" progId="Equation.DSMT4">
                  <p:embed/>
                </p:oleObj>
              </mc:Choice>
              <mc:Fallback>
                <p:oleObj name="Equation" r:id="rId7" imgW="1422400" imgH="584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5175" y="1165225"/>
                        <a:ext cx="14224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5597525" y="1565275"/>
            <a:ext cx="206375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230813" y="1565275"/>
            <a:ext cx="204787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918075" y="1222375"/>
            <a:ext cx="206375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276850" y="1222375"/>
            <a:ext cx="206375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013075" y="2022475"/>
            <a:ext cx="78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/>
              <a:t>and</a:t>
            </a:r>
          </a:p>
        </p:txBody>
      </p:sp>
      <p:graphicFrame>
        <p:nvGraphicFramePr>
          <p:cNvPr id="38923" name="Object 5"/>
          <p:cNvGraphicFramePr>
            <a:graphicFrameLocks noChangeAspect="1"/>
          </p:cNvGraphicFramePr>
          <p:nvPr/>
        </p:nvGraphicFramePr>
        <p:xfrm>
          <a:off x="3684588" y="2039938"/>
          <a:ext cx="901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9" imgW="901700" imgH="279400" progId="Equation.DSMT4">
                  <p:embed/>
                </p:oleObj>
              </mc:Choice>
              <mc:Fallback>
                <p:oleObj name="Equation" r:id="rId9" imgW="9017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2039938"/>
                        <a:ext cx="901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4664075" y="2039938"/>
          <a:ext cx="609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10" imgW="609600" imgH="279400" progId="Equation.DSMT4">
                  <p:embed/>
                </p:oleObj>
              </mc:Choice>
              <mc:Fallback>
                <p:oleObj name="Equation" r:id="rId10" imgW="609600" imgH="279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2039938"/>
                        <a:ext cx="609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5381625" y="2039938"/>
          <a:ext cx="317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12" imgW="317500" imgH="279400" progId="Equation.DSMT4">
                  <p:embed/>
                </p:oleObj>
              </mc:Choice>
              <mc:Fallback>
                <p:oleObj name="Equation" r:id="rId12" imgW="3175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5" y="2039938"/>
                        <a:ext cx="317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005138" y="2482850"/>
            <a:ext cx="42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/>
              <a:t>so</a:t>
            </a:r>
          </a:p>
        </p:txBody>
      </p:sp>
      <p:graphicFrame>
        <p:nvGraphicFramePr>
          <p:cNvPr id="29" name="Object 8"/>
          <p:cNvGraphicFramePr>
            <a:graphicFrameLocks noChangeAspect="1"/>
          </p:cNvGraphicFramePr>
          <p:nvPr/>
        </p:nvGraphicFramePr>
        <p:xfrm>
          <a:off x="3684588" y="2392363"/>
          <a:ext cx="838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14" imgW="838200" imgH="596900" progId="Equation.DSMT4">
                  <p:embed/>
                </p:oleObj>
              </mc:Choice>
              <mc:Fallback>
                <p:oleObj name="Equation" r:id="rId14" imgW="838200" imgH="5969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2392363"/>
                        <a:ext cx="8382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121025" y="3059113"/>
            <a:ext cx="3827463" cy="646112"/>
            <a:chOff x="3666612" y="3741834"/>
            <a:chExt cx="3827827" cy="646331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3666612" y="3741834"/>
              <a:ext cx="3827827" cy="646331"/>
            </a:xfrm>
            <a:prstGeom prst="rect">
              <a:avLst/>
            </a:prstGeom>
            <a:gradFill rotWithShape="1">
              <a:gsLst>
                <a:gs pos="0">
                  <a:srgbClr val="FFE8DA"/>
                </a:gs>
                <a:gs pos="64999">
                  <a:srgbClr val="FFC7A6"/>
                </a:gs>
                <a:gs pos="100000">
                  <a:srgbClr val="FFB280"/>
                </a:gs>
              </a:gsLst>
              <a:lin ang="5400000" scaled="1"/>
            </a:gradFill>
            <a:ln w="9525">
              <a:solidFill>
                <a:srgbClr val="F07C03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r>
                <a:rPr lang="en-GB" sz="1800" smtClean="0">
                  <a:solidFill>
                    <a:srgbClr val="000000"/>
                  </a:solidFill>
                </a:rPr>
                <a:t>RULE 4</a:t>
              </a:r>
            </a:p>
            <a:p>
              <a:pPr eaLnBrk="1" hangingPunct="1">
                <a:defRPr/>
              </a:pPr>
              <a:r>
                <a:rPr lang="en-GB" sz="1800" smtClean="0">
                  <a:solidFill>
                    <a:srgbClr val="000000"/>
                  </a:solidFill>
                </a:rPr>
                <a:t>			</a:t>
              </a:r>
              <a:endParaRPr lang="en-GB" sz="1800" i="1" baseline="30000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7205" name="Object 16"/>
            <p:cNvGraphicFramePr>
              <a:graphicFrameLocks noChangeAspect="1"/>
            </p:cNvGraphicFramePr>
            <p:nvPr/>
          </p:nvGraphicFramePr>
          <p:xfrm>
            <a:off x="5581495" y="3755174"/>
            <a:ext cx="927100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3" name="Equation" r:id="rId16" imgW="927100" imgH="596900" progId="Equation.DSMT4">
                    <p:embed/>
                  </p:oleObj>
                </mc:Choice>
                <mc:Fallback>
                  <p:oleObj name="Equation" r:id="rId16" imgW="927100" imgH="5969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1495" y="3755174"/>
                          <a:ext cx="927100" cy="596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" name="Object 9"/>
          <p:cNvGraphicFramePr>
            <a:graphicFrameLocks noChangeAspect="1"/>
          </p:cNvGraphicFramePr>
          <p:nvPr/>
        </p:nvGraphicFramePr>
        <p:xfrm>
          <a:off x="3636963" y="4089400"/>
          <a:ext cx="901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18" imgW="901700" imgH="279400" progId="Equation.DSMT4">
                  <p:embed/>
                </p:oleObj>
              </mc:Choice>
              <mc:Fallback>
                <p:oleObj name="Equation" r:id="rId18" imgW="901700" imgH="279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3" y="4089400"/>
                        <a:ext cx="901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0"/>
          <p:cNvGraphicFramePr>
            <a:graphicFrameLocks noChangeAspect="1"/>
          </p:cNvGraphicFramePr>
          <p:nvPr/>
        </p:nvGraphicFramePr>
        <p:xfrm>
          <a:off x="6107113" y="4151313"/>
          <a:ext cx="114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20" imgW="114300" imgH="228600" progId="Equation.DSMT4">
                  <p:embed/>
                </p:oleObj>
              </mc:Choice>
              <mc:Fallback>
                <p:oleObj name="Equation" r:id="rId20" imgW="11430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13" y="4151313"/>
                        <a:ext cx="1143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1"/>
          <p:cNvGraphicFramePr>
            <a:graphicFrameLocks noChangeAspect="1"/>
          </p:cNvGraphicFramePr>
          <p:nvPr/>
        </p:nvGraphicFramePr>
        <p:xfrm>
          <a:off x="4589463" y="3968750"/>
          <a:ext cx="1422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22" imgW="1422400" imgH="584200" progId="Equation.DSMT4">
                  <p:embed/>
                </p:oleObj>
              </mc:Choice>
              <mc:Fallback>
                <p:oleObj name="Equation" r:id="rId22" imgW="1422400" imgH="584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9463" y="3968750"/>
                        <a:ext cx="14224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/>
          <p:nvPr/>
        </p:nvCxnSpPr>
        <p:spPr>
          <a:xfrm flipV="1">
            <a:off x="5613400" y="4368800"/>
            <a:ext cx="204788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246688" y="4368800"/>
            <a:ext cx="204787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292725" y="4025900"/>
            <a:ext cx="204788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649913" y="4025900"/>
            <a:ext cx="206375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019425" y="4826000"/>
            <a:ext cx="78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/>
              <a:t>and</a:t>
            </a:r>
          </a:p>
        </p:txBody>
      </p:sp>
      <p:graphicFrame>
        <p:nvGraphicFramePr>
          <p:cNvPr id="39" name="Object 12"/>
          <p:cNvGraphicFramePr>
            <a:graphicFrameLocks noChangeAspect="1"/>
          </p:cNvGraphicFramePr>
          <p:nvPr/>
        </p:nvGraphicFramePr>
        <p:xfrm>
          <a:off x="3654425" y="4843463"/>
          <a:ext cx="901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24" imgW="901700" imgH="279400" progId="Equation.DSMT4">
                  <p:embed/>
                </p:oleObj>
              </mc:Choice>
              <mc:Fallback>
                <p:oleObj name="Equation" r:id="rId24" imgW="901700" imgH="279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4843463"/>
                        <a:ext cx="901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3"/>
          <p:cNvGraphicFramePr>
            <a:graphicFrameLocks noChangeAspect="1"/>
          </p:cNvGraphicFramePr>
          <p:nvPr/>
        </p:nvGraphicFramePr>
        <p:xfrm>
          <a:off x="4627563" y="4843463"/>
          <a:ext cx="622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25" imgW="622300" imgH="279400" progId="Equation.DSMT4">
                  <p:embed/>
                </p:oleObj>
              </mc:Choice>
              <mc:Fallback>
                <p:oleObj name="Equation" r:id="rId25" imgW="622300" imgH="279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4843463"/>
                        <a:ext cx="6223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14"/>
          <p:cNvGraphicFramePr>
            <a:graphicFrameLocks noChangeAspect="1"/>
          </p:cNvGraphicFramePr>
          <p:nvPr/>
        </p:nvGraphicFramePr>
        <p:xfrm>
          <a:off x="5383213" y="4843463"/>
          <a:ext cx="254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27" imgW="254000" imgH="279400" progId="Equation.DSMT4">
                  <p:embed/>
                </p:oleObj>
              </mc:Choice>
              <mc:Fallback>
                <p:oleObj name="Equation" r:id="rId27" imgW="2540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13" y="4843463"/>
                        <a:ext cx="254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019425" y="528478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/>
              <a:t>so</a:t>
            </a:r>
          </a:p>
        </p:txBody>
      </p:sp>
      <p:graphicFrame>
        <p:nvGraphicFramePr>
          <p:cNvPr id="43" name="Object 15"/>
          <p:cNvGraphicFramePr>
            <a:graphicFrameLocks noChangeAspect="1"/>
          </p:cNvGraphicFramePr>
          <p:nvPr/>
        </p:nvGraphicFramePr>
        <p:xfrm>
          <a:off x="3654425" y="5300663"/>
          <a:ext cx="584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29" imgW="584200" imgH="279400" progId="Equation.DSMT4">
                  <p:embed/>
                </p:oleObj>
              </mc:Choice>
              <mc:Fallback>
                <p:oleObj name="Equation" r:id="rId29" imgW="584200" imgH="279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5300663"/>
                        <a:ext cx="5842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Straight Connector 43"/>
          <p:cNvCxnSpPr/>
          <p:nvPr/>
        </p:nvCxnSpPr>
        <p:spPr>
          <a:xfrm flipV="1">
            <a:off x="4932363" y="4025900"/>
            <a:ext cx="206375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4932363" y="4348163"/>
            <a:ext cx="206375" cy="1825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4589463" y="4025900"/>
            <a:ext cx="206375" cy="1825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4602163" y="4348163"/>
            <a:ext cx="204787" cy="18256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21" grpId="0"/>
      <p:bldP spid="28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617538" y="1323975"/>
            <a:ext cx="2584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Examples</a:t>
            </a: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617538" y="1976438"/>
            <a:ext cx="692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1</a:t>
            </a:r>
            <a:r>
              <a:rPr lang="en-GB"/>
              <a:t>  Work out the values of	</a:t>
            </a:r>
            <a:r>
              <a:rPr lang="en-GB" b="1">
                <a:solidFill>
                  <a:srgbClr val="48365A"/>
                </a:solidFill>
              </a:rPr>
              <a:t>a</a:t>
            </a:r>
            <a:r>
              <a:rPr lang="en-GB"/>
              <a:t>  2</a:t>
            </a:r>
            <a:r>
              <a:rPr lang="en-GB" baseline="30000"/>
              <a:t>−3</a:t>
            </a:r>
            <a:r>
              <a:rPr lang="en-GB"/>
              <a:t>	</a:t>
            </a:r>
            <a:r>
              <a:rPr lang="en-GB" b="1">
                <a:solidFill>
                  <a:srgbClr val="48365A"/>
                </a:solidFill>
              </a:rPr>
              <a:t>b</a:t>
            </a:r>
            <a:r>
              <a:rPr lang="en-GB"/>
              <a:t>  </a:t>
            </a:r>
            <a:r>
              <a:rPr lang="en-GB" i="1"/>
              <a:t>7</a:t>
            </a:r>
            <a:r>
              <a:rPr lang="en-GB" baseline="30000"/>
              <a:t>0</a:t>
            </a:r>
            <a:r>
              <a:rPr lang="en-GB"/>
              <a:t>	</a:t>
            </a:r>
            <a:r>
              <a:rPr lang="en-GB" b="1">
                <a:solidFill>
                  <a:srgbClr val="48365A"/>
                </a:solidFill>
              </a:rPr>
              <a:t>c</a:t>
            </a:r>
            <a:r>
              <a:rPr lang="en-GB"/>
              <a:t>  (</a:t>
            </a:r>
            <a:r>
              <a:rPr lang="en-GB" i="1"/>
              <a:t>−2</a:t>
            </a:r>
            <a:r>
              <a:rPr lang="en-GB"/>
              <a:t>)</a:t>
            </a:r>
            <a:r>
              <a:rPr lang="en-GB" baseline="30000"/>
              <a:t>−3</a:t>
            </a:r>
            <a:r>
              <a:rPr lang="en-GB"/>
              <a:t>	  </a:t>
            </a:r>
            <a:r>
              <a:rPr lang="en-GB" b="1">
                <a:solidFill>
                  <a:srgbClr val="48365A"/>
                </a:solidFill>
              </a:rPr>
              <a:t>d</a:t>
            </a:r>
            <a:r>
              <a:rPr lang="en-GB"/>
              <a:t>  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3763" y="2776538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a</a:t>
            </a:r>
            <a:r>
              <a:rPr lang="en-GB"/>
              <a:t> 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097088" y="2706688"/>
          <a:ext cx="495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3" imgW="495300" imgH="596900" progId="Equation.DSMT4">
                  <p:embed/>
                </p:oleObj>
              </mc:Choice>
              <mc:Fallback>
                <p:oleObj name="Equation" r:id="rId3" imgW="495300" imgH="5969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088" y="2706688"/>
                        <a:ext cx="4953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2662238" y="2706688"/>
          <a:ext cx="10795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5" imgW="1079500" imgH="584200" progId="Equation.DSMT4">
                  <p:embed/>
                </p:oleObj>
              </mc:Choice>
              <mc:Fallback>
                <p:oleObj name="Equation" r:id="rId5" imgW="1079500" imgH="584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238" y="2706688"/>
                        <a:ext cx="10795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411288" y="2840038"/>
          <a:ext cx="533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7" imgW="533400" imgH="279400" progId="Equation.DSMT4">
                  <p:embed/>
                </p:oleObj>
              </mc:Choice>
              <mc:Fallback>
                <p:oleObj name="Equation" r:id="rId7" imgW="5334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1288" y="2840038"/>
                        <a:ext cx="533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3763" y="3432175"/>
            <a:ext cx="325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b</a:t>
            </a:r>
            <a:endParaRPr lang="en-GB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038350" y="3505200"/>
          <a:ext cx="1143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9" imgW="114300" imgH="228600" progId="Equation.DSMT4">
                  <p:embed/>
                </p:oleObj>
              </mc:Choice>
              <mc:Fallback>
                <p:oleObj name="Equation" r:id="rId9" imgW="1143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3505200"/>
                        <a:ext cx="1143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1447800" y="3452813"/>
          <a:ext cx="457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11" imgW="457200" imgH="279400" progId="Equation.DSMT4">
                  <p:embed/>
                </p:oleObj>
              </mc:Choice>
              <mc:Fallback>
                <p:oleObj name="Equation" r:id="rId11" imgW="457200" imgH="279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452813"/>
                        <a:ext cx="4572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93763" y="416242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c</a:t>
            </a:r>
            <a:endParaRPr lang="en-GB"/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214563" y="4041775"/>
          <a:ext cx="749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13" imgW="749300" imgH="647700" progId="Equation.DSMT4">
                  <p:embed/>
                </p:oleObj>
              </mc:Choice>
              <mc:Fallback>
                <p:oleObj name="Equation" r:id="rId13" imgW="749300" imgH="647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4041775"/>
                        <a:ext cx="7493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3201988" y="4041775"/>
          <a:ext cx="18669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15" imgW="1866900" imgH="635000" progId="Equation.DSMT4">
                  <p:embed/>
                </p:oleObj>
              </mc:Choice>
              <mc:Fallback>
                <p:oleObj name="Equation" r:id="rId15" imgW="1866900" imgH="635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8" y="4041775"/>
                        <a:ext cx="18669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1284288" y="4200525"/>
          <a:ext cx="787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17" imgW="787400" imgH="330200" progId="Equation.DSMT4">
                  <p:embed/>
                </p:oleObj>
              </mc:Choice>
              <mc:Fallback>
                <p:oleObj name="Equation" r:id="rId17" imgW="787400" imgH="330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4200525"/>
                        <a:ext cx="787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10"/>
          <p:cNvGraphicFramePr>
            <a:graphicFrameLocks noChangeAspect="1"/>
          </p:cNvGraphicFramePr>
          <p:nvPr/>
        </p:nvGraphicFramePr>
        <p:xfrm>
          <a:off x="6561138" y="1835150"/>
          <a:ext cx="596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19" imgW="596900" imgH="736600" progId="Equation.DSMT4">
                  <p:embed/>
                </p:oleObj>
              </mc:Choice>
              <mc:Fallback>
                <p:oleObj name="Equation" r:id="rId19" imgW="596900" imgH="736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1138" y="1835150"/>
                        <a:ext cx="5969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3808413" y="2719388"/>
          <a:ext cx="203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21" imgW="203200" imgH="584200" progId="Equation.DSMT4">
                  <p:embed/>
                </p:oleObj>
              </mc:Choice>
              <mc:Fallback>
                <p:oleObj name="Equation" r:id="rId21" imgW="203200" imgH="584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413" y="2719388"/>
                        <a:ext cx="203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2"/>
          <p:cNvGraphicFramePr>
            <a:graphicFrameLocks noChangeAspect="1"/>
          </p:cNvGraphicFramePr>
          <p:nvPr/>
        </p:nvGraphicFramePr>
        <p:xfrm>
          <a:off x="5159375" y="4046538"/>
          <a:ext cx="3683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23" imgW="368300" imgH="584200" progId="Equation.DSMT4">
                  <p:embed/>
                </p:oleObj>
              </mc:Choice>
              <mc:Fallback>
                <p:oleObj name="Equation" r:id="rId23" imgW="368300" imgH="584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4046538"/>
                        <a:ext cx="3683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93763" y="521493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d</a:t>
            </a:r>
            <a:endParaRPr lang="en-GB"/>
          </a:p>
        </p:txBody>
      </p:sp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2220913" y="5049838"/>
          <a:ext cx="736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25" imgW="736600" imgH="736600" progId="Equation.DSMT4">
                  <p:embed/>
                </p:oleObj>
              </mc:Choice>
              <mc:Fallback>
                <p:oleObj name="Equation" r:id="rId25" imgW="736600" imgH="736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5049838"/>
                        <a:ext cx="736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3111500" y="5119688"/>
          <a:ext cx="7747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27" imgW="774700" imgH="584200" progId="Equation.DSMT4">
                  <p:embed/>
                </p:oleObj>
              </mc:Choice>
              <mc:Fallback>
                <p:oleObj name="Equation" r:id="rId27" imgW="774700" imgH="584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5119688"/>
                        <a:ext cx="7747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1277938" y="5049838"/>
          <a:ext cx="800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29" imgW="800100" imgH="736600" progId="Equation.DSMT4">
                  <p:embed/>
                </p:oleObj>
              </mc:Choice>
              <mc:Fallback>
                <p:oleObj name="Equation" r:id="rId29" imgW="800100" imgH="736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938" y="5049838"/>
                        <a:ext cx="8001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6"/>
          <p:cNvGraphicFramePr>
            <a:graphicFrameLocks noChangeAspect="1"/>
          </p:cNvGraphicFramePr>
          <p:nvPr/>
        </p:nvGraphicFramePr>
        <p:xfrm>
          <a:off x="4011613" y="5119688"/>
          <a:ext cx="3175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31" imgW="317500" imgH="584200" progId="Equation.DSMT4">
                  <p:embed/>
                </p:oleObj>
              </mc:Choice>
              <mc:Fallback>
                <p:oleObj name="Equation" r:id="rId31" imgW="317500" imgH="584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613" y="5119688"/>
                        <a:ext cx="3175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617538" y="1323975"/>
            <a:ext cx="2584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/>
              <a:t>Examples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617538" y="1976438"/>
            <a:ext cx="7888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2</a:t>
            </a:r>
            <a:r>
              <a:rPr lang="en-GB"/>
              <a:t>  Simplify	</a:t>
            </a:r>
            <a:r>
              <a:rPr lang="en-GB" b="1">
                <a:solidFill>
                  <a:srgbClr val="48365A"/>
                </a:solidFill>
              </a:rPr>
              <a:t>a</a:t>
            </a:r>
            <a:r>
              <a:rPr lang="en-GB"/>
              <a:t>  </a:t>
            </a:r>
            <a:r>
              <a:rPr lang="en-GB" i="1"/>
              <a:t>y</a:t>
            </a:r>
            <a:r>
              <a:rPr lang="en-GB" baseline="30000"/>
              <a:t>4</a:t>
            </a:r>
            <a:r>
              <a:rPr lang="en-GB"/>
              <a:t> × </a:t>
            </a:r>
            <a:r>
              <a:rPr lang="en-GB" i="1"/>
              <a:t>y</a:t>
            </a:r>
            <a:r>
              <a:rPr lang="en-GB" baseline="30000"/>
              <a:t>−7</a:t>
            </a:r>
            <a:r>
              <a:rPr lang="en-GB"/>
              <a:t>	</a:t>
            </a:r>
            <a:r>
              <a:rPr lang="en-GB" b="1">
                <a:solidFill>
                  <a:srgbClr val="48365A"/>
                </a:solidFill>
              </a:rPr>
              <a:t>b</a:t>
            </a:r>
            <a:r>
              <a:rPr lang="en-GB"/>
              <a:t>  3</a:t>
            </a:r>
            <a:r>
              <a:rPr lang="en-GB" i="1"/>
              <a:t>x</a:t>
            </a:r>
            <a:r>
              <a:rPr lang="en-GB" baseline="30000"/>
              <a:t>−5</a:t>
            </a:r>
            <a:r>
              <a:rPr lang="en-GB"/>
              <a:t> × 2</a:t>
            </a:r>
            <a:r>
              <a:rPr lang="en-GB" i="1"/>
              <a:t>x</a:t>
            </a:r>
            <a:r>
              <a:rPr lang="en-GB" baseline="30000"/>
              <a:t>4</a:t>
            </a:r>
            <a:r>
              <a:rPr lang="en-GB"/>
              <a:t>		</a:t>
            </a:r>
            <a:r>
              <a:rPr lang="en-GB" b="1">
                <a:solidFill>
                  <a:srgbClr val="48365A"/>
                </a:solidFill>
              </a:rPr>
              <a:t>c</a:t>
            </a:r>
            <a:r>
              <a:rPr lang="en-GB"/>
              <a:t>  </a:t>
            </a:r>
            <a:r>
              <a:rPr lang="en-GB" i="1"/>
              <a:t>y</a:t>
            </a:r>
            <a:r>
              <a:rPr lang="en-GB" baseline="30000"/>
              <a:t>4</a:t>
            </a:r>
            <a:r>
              <a:rPr lang="en-GB"/>
              <a:t> ÷ </a:t>
            </a:r>
            <a:r>
              <a:rPr lang="en-GB" i="1"/>
              <a:t>y</a:t>
            </a:r>
            <a:r>
              <a:rPr lang="en-GB" baseline="30000"/>
              <a:t>−7 </a:t>
            </a:r>
            <a:r>
              <a:rPr lang="en-GB"/>
              <a:t>	</a:t>
            </a:r>
            <a:r>
              <a:rPr lang="en-GB" b="1">
                <a:solidFill>
                  <a:srgbClr val="48365A"/>
                </a:solidFill>
              </a:rPr>
              <a:t>d</a:t>
            </a:r>
            <a:r>
              <a:rPr lang="en-GB"/>
              <a:t>  (p</a:t>
            </a:r>
            <a:r>
              <a:rPr lang="en-GB" baseline="30000"/>
              <a:t>−3</a:t>
            </a:r>
            <a:r>
              <a:rPr lang="en-GB"/>
              <a:t>)</a:t>
            </a:r>
            <a:r>
              <a:rPr lang="en-GB" baseline="30000"/>
              <a:t>4</a:t>
            </a:r>
            <a:r>
              <a:rPr lang="en-GB"/>
              <a:t>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3763" y="2776538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a</a:t>
            </a:r>
            <a:r>
              <a:rPr lang="en-GB"/>
              <a:t> 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2233613" y="2814638"/>
          <a:ext cx="711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3" imgW="711200" imgH="330200" progId="Equation.DSMT4">
                  <p:embed/>
                </p:oleObj>
              </mc:Choice>
              <mc:Fallback>
                <p:oleObj name="Equation" r:id="rId3" imgW="711200" imgH="330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2814638"/>
                        <a:ext cx="711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2963863" y="2811463"/>
          <a:ext cx="635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5" imgW="635000" imgH="330200" progId="Equation.DSMT4">
                  <p:embed/>
                </p:oleObj>
              </mc:Choice>
              <mc:Fallback>
                <p:oleObj name="Equation" r:id="rId5" imgW="635000" imgH="330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2811463"/>
                        <a:ext cx="6350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169988" y="2814638"/>
          <a:ext cx="1016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7" imgW="1016000" imgH="330200" progId="Equation.DSMT4">
                  <p:embed/>
                </p:oleObj>
              </mc:Choice>
              <mc:Fallback>
                <p:oleObj name="Equation" r:id="rId7" imgW="1016000" imgH="330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2814638"/>
                        <a:ext cx="10160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82650" y="3538538"/>
            <a:ext cx="325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b</a:t>
            </a:r>
            <a:endParaRPr lang="en-GB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571750" y="3559175"/>
          <a:ext cx="1663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9" imgW="1663700" imgH="279400" progId="Equation.DSMT4">
                  <p:embed/>
                </p:oleObj>
              </mc:Choice>
              <mc:Fallback>
                <p:oleObj name="Equation" r:id="rId9" imgW="16637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3559175"/>
                        <a:ext cx="1663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371975" y="3567113"/>
          <a:ext cx="1041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11" imgW="1041400" imgH="279400" progId="Equation.DSMT4">
                  <p:embed/>
                </p:oleObj>
              </mc:Choice>
              <mc:Fallback>
                <p:oleObj name="Equation" r:id="rId11" imgW="1041400" imgH="279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5" y="3567113"/>
                        <a:ext cx="10414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1158875" y="3559175"/>
          <a:ext cx="1244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13" imgW="1244600" imgH="279400" progId="Equation.DSMT4">
                  <p:embed/>
                </p:oleObj>
              </mc:Choice>
              <mc:Fallback>
                <p:oleObj name="Equation" r:id="rId13" imgW="12446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559175"/>
                        <a:ext cx="1244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93763" y="422592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c</a:t>
            </a:r>
            <a:endParaRPr lang="en-GB"/>
          </a:p>
        </p:txBody>
      </p:sp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216150" y="4264025"/>
          <a:ext cx="711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15" imgW="711200" imgH="330200" progId="Equation.DSMT4">
                  <p:embed/>
                </p:oleObj>
              </mc:Choice>
              <mc:Fallback>
                <p:oleObj name="Equation" r:id="rId15" imgW="711200" imgH="330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4264025"/>
                        <a:ext cx="711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2979738" y="4260850"/>
          <a:ext cx="317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17" imgW="317500" imgH="330200" progId="Equation.DSMT4">
                  <p:embed/>
                </p:oleObj>
              </mc:Choice>
              <mc:Fallback>
                <p:oleObj name="Equation" r:id="rId17" imgW="317500" imgH="330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4260850"/>
                        <a:ext cx="317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1169988" y="4264025"/>
          <a:ext cx="1016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19" imgW="1016000" imgH="330200" progId="Equation.DSMT4">
                  <p:embed/>
                </p:oleObj>
              </mc:Choice>
              <mc:Fallback>
                <p:oleObj name="Equation" r:id="rId19" imgW="1016000" imgH="330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4264025"/>
                        <a:ext cx="10160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324600" y="2779713"/>
            <a:ext cx="17621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cs typeface="ＭＳ Ｐゴシック" charset="-128"/>
              </a:rPr>
              <a:t>add the powers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307138" y="4233863"/>
            <a:ext cx="2198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>
                <a:solidFill>
                  <a:srgbClr val="771F28"/>
                </a:solidFill>
              </a:rPr>
              <a:t>subtract the powers</a:t>
            </a:r>
          </a:p>
        </p:txBody>
      </p: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3684588" y="2813050"/>
          <a:ext cx="342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21" imgW="342900" imgH="330200" progId="Equation.DSMT4">
                  <p:embed/>
                </p:oleObj>
              </mc:Choice>
              <mc:Fallback>
                <p:oleObj name="Equation" r:id="rId21" imgW="342900" imgH="330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88" y="2813050"/>
                        <a:ext cx="3429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/>
        </p:nvGraphicFramePr>
        <p:xfrm>
          <a:off x="5502275" y="3557588"/>
          <a:ext cx="4445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23" imgW="444500" imgH="279400" progId="Equation.DSMT4">
                  <p:embed/>
                </p:oleObj>
              </mc:Choice>
              <mc:Fallback>
                <p:oleObj name="Equation" r:id="rId23" imgW="444500" imgH="279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2275" y="3557588"/>
                        <a:ext cx="4445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93763" y="496728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 b="1">
                <a:solidFill>
                  <a:srgbClr val="48365A"/>
                </a:solidFill>
              </a:rPr>
              <a:t>d</a:t>
            </a:r>
            <a:endParaRPr lang="en-GB"/>
          </a:p>
        </p:txBody>
      </p:sp>
      <p:graphicFrame>
        <p:nvGraphicFramePr>
          <p:cNvPr id="22" name="Object 13"/>
          <p:cNvGraphicFramePr>
            <a:graphicFrameLocks noChangeAspect="1"/>
          </p:cNvGraphicFramePr>
          <p:nvPr/>
        </p:nvGraphicFramePr>
        <p:xfrm>
          <a:off x="2222500" y="5005388"/>
          <a:ext cx="698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25" imgW="698500" imgH="330200" progId="Equation.DSMT4">
                  <p:embed/>
                </p:oleObj>
              </mc:Choice>
              <mc:Fallback>
                <p:oleObj name="Equation" r:id="rId25" imgW="698500" imgH="330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005388"/>
                        <a:ext cx="6985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4"/>
          <p:cNvGraphicFramePr>
            <a:graphicFrameLocks noChangeAspect="1"/>
          </p:cNvGraphicFramePr>
          <p:nvPr/>
        </p:nvGraphicFramePr>
        <p:xfrm>
          <a:off x="2935288" y="5002213"/>
          <a:ext cx="406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27" imgW="406400" imgH="330200" progId="Equation.DSMT4">
                  <p:embed/>
                </p:oleObj>
              </mc:Choice>
              <mc:Fallback>
                <p:oleObj name="Equation" r:id="rId27" imgW="406400" imgH="330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88" y="5002213"/>
                        <a:ext cx="406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/>
        </p:nvGraphicFramePr>
        <p:xfrm>
          <a:off x="1266825" y="5005388"/>
          <a:ext cx="787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29" imgW="787400" imgH="330200" progId="Equation.DSMT4">
                  <p:embed/>
                </p:oleObj>
              </mc:Choice>
              <mc:Fallback>
                <p:oleObj name="Equation" r:id="rId29" imgW="787400" imgH="330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5005388"/>
                        <a:ext cx="787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307138" y="4975225"/>
            <a:ext cx="2160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GB">
                <a:solidFill>
                  <a:srgbClr val="771F28"/>
                </a:solidFill>
              </a:rPr>
              <a:t>multiply the powers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6" grpId="0"/>
      <p:bldP spid="18" grpId="0"/>
      <p:bldP spid="21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93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ＭＳ Ｐゴシック</vt:lpstr>
      <vt:lpstr>Calibri</vt:lpstr>
      <vt:lpstr>Adjacency</vt:lpstr>
      <vt:lpstr>MathType 6.0 Equation</vt:lpstr>
      <vt:lpstr>INDICES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2011-09-01T15:21:17Z</dcterms:created>
  <dcterms:modified xsi:type="dcterms:W3CDTF">2013-01-30T10:29:38Z</dcterms:modified>
</cp:coreProperties>
</file>